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9"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Fjalla One" panose="02000506040000020004" pitchFamily="2" charset="0"/>
      <p:regular r:id="rId20"/>
    </p:embeddedFont>
    <p:embeddedFont>
      <p:font typeface="Hammersmith One" panose="02010703030501060504" pitchFamily="2" charset="77"/>
      <p:regular r:id="rId21"/>
    </p:embeddedFont>
    <p:embeddedFont>
      <p:font typeface="Palatino Linotype" panose="02040502050505030304" pitchFamily="18"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5"/>
    <p:restoredTop sz="68018"/>
  </p:normalViewPr>
  <p:slideViewPr>
    <p:cSldViewPr snapToGrid="0">
      <p:cViewPr varScale="1">
        <p:scale>
          <a:sx n="101" d="100"/>
          <a:sy n="101" d="100"/>
        </p:scale>
        <p:origin x="1448"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a:t>Presentación: Muy buenos días, el trabajo que vengo a presentarles se titula "Dependencia de la forma </a:t>
            </a:r>
            <a:r>
              <a:rPr lang="es-AR" dirty="0" err="1"/>
              <a:t>anisotrópica</a:t>
            </a:r>
            <a:r>
              <a:rPr lang="es-AR" dirty="0"/>
              <a:t> en la respuesta por FMR(Resonancia ferromagnética)  en </a:t>
            </a:r>
            <a:r>
              <a:rPr lang="es-AR" dirty="0" err="1"/>
              <a:t>nanohilos</a:t>
            </a:r>
            <a:r>
              <a:rPr lang="es-AR" dirty="0"/>
              <a:t> de Co con sección transversal </a:t>
            </a:r>
            <a:r>
              <a:rPr lang="es-AR" dirty="0" err="1"/>
              <a:t>poligonal".Esta</a:t>
            </a:r>
            <a:r>
              <a:rPr lang="es-AR" dirty="0"/>
              <a:t> investigación se realizó de manera colaborativa entre la universidad Nacional de Córdoba (UNC) y la universidad Santiago chile y los autores que participaron en el se pueden ver en la diapositiva.</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8a56d92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f8a56d92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Haciendo un seguimiento de los picos para el modo de </a:t>
            </a:r>
            <a:r>
              <a:rPr lang="es-AR" dirty="0" err="1"/>
              <a:t>bulk</a:t>
            </a:r>
            <a:r>
              <a:rPr lang="es-AR" dirty="0"/>
              <a:t> en función de la relación de aspecto, las principales diferencias que se pueden identificar es a relaciones de aspecto bajas mientras que a relaciones de aspecto mas altas el comportamiento se vuelve similar .</a:t>
            </a:r>
          </a:p>
          <a:p>
            <a:pPr marL="0" lvl="0" indent="0" algn="l" rtl="0">
              <a:spcBef>
                <a:spcPts val="0"/>
              </a:spcBef>
              <a:spcAft>
                <a:spcPts val="0"/>
              </a:spcAft>
              <a:buNone/>
            </a:pPr>
            <a:r>
              <a:rPr lang="es-AR" dirty="0"/>
              <a:t>Se realizó una comparación en susceptibilidades dinámicas de </a:t>
            </a:r>
            <a:r>
              <a:rPr lang="es-AR" dirty="0" err="1"/>
              <a:t>nanohilos</a:t>
            </a:r>
            <a:r>
              <a:rPr lang="es-AR" dirty="0"/>
              <a:t> con secciones circular y cuadrada, esto resulta de interés ya que crear experimentalmente hilos de sección circular es más accesible pero nos sienta las bases sobre futuros desarrollos ya que puede surgir la pregunta ¿resultará interesante generar hilos de sección cuadrada o me permitirán obtener alguna ventaja? y si esto fuera </a:t>
            </a:r>
            <a:r>
              <a:rPr lang="es-AR" dirty="0" err="1"/>
              <a:t>asi</a:t>
            </a:r>
            <a:r>
              <a:rPr lang="es-AR" dirty="0"/>
              <a:t>, ¿para todos los largos o para algunos largos específicos? con nuestros resultados podemos proveer una predicción de esto, donde obtuvimos que se comportan de forma muy similar, sin embargo en relaciones de aspecto menores a 7 vemos diferencias, </a:t>
            </a:r>
            <a:r>
              <a:rPr lang="es-AR" dirty="0" err="1"/>
              <a:t>abriiendo</a:t>
            </a:r>
            <a:r>
              <a:rPr lang="es-AR" dirty="0"/>
              <a:t> la posibilidad así a perturbaciones en </a:t>
            </a:r>
            <a:r>
              <a:rPr lang="es-AR" dirty="0" err="1"/>
              <a:t>diistintas</a:t>
            </a:r>
            <a:r>
              <a:rPr lang="es-AR" dirty="0"/>
              <a:t> frecuencias para esas relaciones de </a:t>
            </a:r>
            <a:r>
              <a:rPr lang="es-AR" dirty="0" err="1"/>
              <a:t>aspecto.Mientras</a:t>
            </a:r>
            <a:r>
              <a:rPr lang="es-AR" dirty="0"/>
              <a:t> que para relaciones de aspecto mayores obtuvimos comportamientos muy similares, esto </a:t>
            </a:r>
            <a:r>
              <a:rPr lang="es-AR" dirty="0" err="1"/>
              <a:t>tambien</a:t>
            </a:r>
            <a:r>
              <a:rPr lang="es-AR" dirty="0"/>
              <a:t> resulta importante ya que en algunas ocasiones a pesar de que se intenta que el hilo sea perfectamente circular, en muchas ocasiones aparecen defectos de borde, esta </a:t>
            </a:r>
            <a:r>
              <a:rPr lang="es-AR" dirty="0" err="1"/>
              <a:t>prediicción</a:t>
            </a:r>
            <a:r>
              <a:rPr lang="es-AR" dirty="0"/>
              <a:t> nos permite despreciar esta variación siempre y cuando el hilo tenga un largo óptimo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7e05af6a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7e05af6a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Final: Por último mostramos una foto de </a:t>
            </a:r>
            <a:r>
              <a:rPr lang="es-AR" dirty="0" err="1"/>
              <a:t>loos</a:t>
            </a:r>
            <a:r>
              <a:rPr lang="es-AR" dirty="0"/>
              <a:t> integrantes que conformaron el grupo que realizo esta </a:t>
            </a:r>
            <a:r>
              <a:rPr lang="es-AR" dirty="0" err="1"/>
              <a:t>investigacion</a:t>
            </a:r>
            <a:r>
              <a:rPr lang="es-AR" dirty="0"/>
              <a:t> y queremos aprovechar para agradecer el </a:t>
            </a:r>
            <a:r>
              <a:rPr lang="es-AR" dirty="0" err="1"/>
              <a:t>espaciio</a:t>
            </a:r>
            <a:r>
              <a:rPr lang="es-AR" dirty="0"/>
              <a:t> a la </a:t>
            </a:r>
            <a:r>
              <a:rPr lang="es-AR" dirty="0" err="1"/>
              <a:t>organizaciión</a:t>
            </a:r>
            <a:r>
              <a:rPr lang="es-AR" dirty="0"/>
              <a:t> de la AFA y a todos ustedes por su atención. Estos resultados fueron encontrados en el desarrollo de un curso que se </a:t>
            </a:r>
          </a:p>
        </p:txBody>
      </p:sp>
    </p:spTree>
    <p:extLst>
      <p:ext uri="{BB962C8B-B14F-4D97-AF65-F5344CB8AC3E}">
        <p14:creationId xmlns:p14="http://schemas.microsoft.com/office/powerpoint/2010/main" val="3983427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6d5b120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f6d5b120f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a:t>Motivación: Nuestro trabajo se realizó utilizando el marco teórico que nos provee el </a:t>
            </a:r>
            <a:r>
              <a:rPr lang="es-AR" dirty="0" err="1"/>
              <a:t>micromagnetismo</a:t>
            </a:r>
            <a:r>
              <a:rPr lang="es-AR" dirty="0"/>
              <a:t>, allí se nos </a:t>
            </a:r>
            <a:r>
              <a:rPr lang="es-AR" dirty="0" err="1"/>
              <a:t>permiite</a:t>
            </a:r>
            <a:r>
              <a:rPr lang="es-AR" dirty="0"/>
              <a:t> describir los momentos magnéticos como un continuo entendiendo este como un sistema colectivo de ellos como vemos en la figura.</a:t>
            </a:r>
          </a:p>
          <a:p>
            <a:pPr marL="0" lvl="0" indent="0" algn="l" rtl="0">
              <a:lnSpc>
                <a:spcPct val="100000"/>
              </a:lnSpc>
              <a:spcBef>
                <a:spcPts val="0"/>
              </a:spcBef>
              <a:spcAft>
                <a:spcPts val="0"/>
              </a:spcAft>
              <a:buSzPts val="1100"/>
              <a:buNone/>
            </a:pPr>
            <a:r>
              <a:rPr lang="es-AR" dirty="0"/>
              <a:t>	La resonancia ferromagnética es una popular técnica experimental utilizada para sondear las propiedades dinámicas de los sistemas magnéticos utilizando campos de </a:t>
            </a:r>
            <a:r>
              <a:rPr lang="es-AR" dirty="0" err="1"/>
              <a:t>microondas.Dentro</a:t>
            </a:r>
            <a:r>
              <a:rPr lang="es-AR" dirty="0"/>
              <a:t> de este campo Utilizamos más precisamente el método llamad </a:t>
            </a:r>
            <a:r>
              <a:rPr lang="es-AR" dirty="0" err="1"/>
              <a:t>Ringdown</a:t>
            </a:r>
            <a:r>
              <a:rPr lang="es-AR" dirty="0"/>
              <a:t> donde el sistema se perturba desde su estado de equilibrio a través de una excitación de corta </a:t>
            </a:r>
            <a:r>
              <a:rPr lang="es-AR" dirty="0" err="1"/>
              <a:t>duraciión</a:t>
            </a:r>
            <a:r>
              <a:rPr lang="es-AR" dirty="0"/>
              <a:t> y lo </a:t>
            </a:r>
            <a:r>
              <a:rPr lang="es-AR" dirty="0" err="1"/>
              <a:t>suficiientemente</a:t>
            </a:r>
            <a:r>
              <a:rPr lang="es-AR" dirty="0"/>
              <a:t> débil obteniendo un comportamiento como se ve en la </a:t>
            </a:r>
            <a:r>
              <a:rPr lang="es-AR" dirty="0" err="1"/>
              <a:t>fiigura</a:t>
            </a:r>
            <a:r>
              <a:rPr lang="es-AR" dirty="0"/>
              <a:t> donde al perturbar el sistema los spines comienzan a oscilar hasta sincronizarse con el campo efectivo aplicado en una determinada frecuencia que coincide con la frecuencia de resonancia del sistema donde allí se absorbe la mayor cantidad de energía disponible de la excitación externa</a:t>
            </a:r>
          </a:p>
          <a:p>
            <a:pPr marL="0" lvl="0" indent="0" algn="l" rtl="0">
              <a:lnSpc>
                <a:spcPct val="100000"/>
              </a:lnSpc>
              <a:spcBef>
                <a:spcPts val="0"/>
              </a:spcBef>
              <a:spcAft>
                <a:spcPts val="0"/>
              </a:spcAft>
              <a:buSzPts val="1100"/>
              <a:buNone/>
            </a:pPr>
            <a:r>
              <a:rPr lang="es-AR" dirty="0"/>
              <a:t>	Por el lado experimental uno de los posibles montajes se muestra en pantalla donde se coloca la muestra dentro de una cavidad y se envían microondas para que el sistema comience a oscilar, de allí se mide un parámetro que es proporcional a la potencia absorbida.</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8a56d92b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f8a56d92b5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a:t>Esta rama es de gran interés debido a la gran variedad y cantidad de posibles aplicaciones tecnológicas asociadas como se puede ver en la imagen utilizando </a:t>
            </a:r>
            <a:r>
              <a:rPr lang="es-AR" dirty="0" err="1"/>
              <a:t>nanohilos</a:t>
            </a:r>
            <a:r>
              <a:rPr lang="es-AR" dirty="0"/>
              <a:t> o arreglos de ellos, donde dentro de las frecuencias que trabajamos podemos encontrar sensores de vibración, </a:t>
            </a:r>
            <a:r>
              <a:rPr lang="es-AR" dirty="0" err="1"/>
              <a:t>circuladores,cambiadores</a:t>
            </a:r>
            <a:r>
              <a:rPr lang="es-AR" dirty="0"/>
              <a:t> de fase, almacenamiento de información, entre otras (explayarse un poco en esto).(diapositiva 2)</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a:t>Introducción: </a:t>
            </a:r>
          </a:p>
          <a:p>
            <a:pPr marL="0" lvl="0" indent="0" algn="l" rtl="0">
              <a:lnSpc>
                <a:spcPct val="100000"/>
              </a:lnSpc>
              <a:spcBef>
                <a:spcPts val="0"/>
              </a:spcBef>
              <a:spcAft>
                <a:spcPts val="0"/>
              </a:spcAft>
              <a:buSzPts val="1100"/>
              <a:buNone/>
            </a:pPr>
            <a:r>
              <a:rPr lang="es-AR" dirty="0"/>
              <a:t> Utilizando simulaciones </a:t>
            </a:r>
            <a:r>
              <a:rPr lang="es-AR" dirty="0" err="1"/>
              <a:t>micomagnéticas</a:t>
            </a:r>
            <a:r>
              <a:rPr lang="es-AR" dirty="0"/>
              <a:t> computacionales a </a:t>
            </a:r>
            <a:r>
              <a:rPr lang="es-AR" dirty="0" err="1"/>
              <a:t>traves</a:t>
            </a:r>
            <a:r>
              <a:rPr lang="es-AR" dirty="0"/>
              <a:t> del software OOMMF se resuelve la ecuación de </a:t>
            </a:r>
            <a:r>
              <a:rPr lang="es-AR" dirty="0" err="1"/>
              <a:t>Landau</a:t>
            </a:r>
            <a:r>
              <a:rPr lang="es-AR" dirty="0"/>
              <a:t> </a:t>
            </a:r>
            <a:r>
              <a:rPr lang="es-AR" dirty="0" err="1"/>
              <a:t>Lifshitz</a:t>
            </a:r>
            <a:r>
              <a:rPr lang="es-AR" dirty="0"/>
              <a:t> Gilbert usando un método de diferencias finitas.</a:t>
            </a:r>
          </a:p>
          <a:p>
            <a:pPr marL="0" lvl="0" indent="0" algn="l" rtl="0">
              <a:lnSpc>
                <a:spcPct val="100000"/>
              </a:lnSpc>
              <a:spcBef>
                <a:spcPts val="0"/>
              </a:spcBef>
              <a:spcAft>
                <a:spcPts val="0"/>
              </a:spcAft>
              <a:buSzPts val="1100"/>
              <a:buNone/>
            </a:pPr>
            <a:endParaRPr lang="es-AR" dirty="0"/>
          </a:p>
          <a:p>
            <a:pPr marL="0" lvl="0" indent="0" algn="l" rtl="0">
              <a:lnSpc>
                <a:spcPct val="100000"/>
              </a:lnSpc>
              <a:spcBef>
                <a:spcPts val="0"/>
              </a:spcBef>
              <a:spcAft>
                <a:spcPts val="0"/>
              </a:spcAft>
              <a:buSzPts val="1100"/>
              <a:buNone/>
            </a:pPr>
            <a:r>
              <a:rPr lang="es-AR" dirty="0"/>
              <a:t>Esta </a:t>
            </a:r>
            <a:r>
              <a:rPr lang="es-AR" dirty="0" err="1"/>
              <a:t>ecuacion</a:t>
            </a:r>
            <a:r>
              <a:rPr lang="es-AR" dirty="0"/>
              <a:t> diferencial describe la </a:t>
            </a:r>
            <a:r>
              <a:rPr lang="es-AR" dirty="0" err="1"/>
              <a:t>evolucion</a:t>
            </a:r>
            <a:r>
              <a:rPr lang="es-AR" dirty="0"/>
              <a:t> de la </a:t>
            </a:r>
            <a:r>
              <a:rPr lang="es-AR" dirty="0" err="1"/>
              <a:t>magnetizacion</a:t>
            </a:r>
            <a:r>
              <a:rPr lang="es-AR" dirty="0"/>
              <a:t> en </a:t>
            </a:r>
            <a:r>
              <a:rPr lang="es-AR" dirty="0" err="1"/>
              <a:t>terminos</a:t>
            </a:r>
            <a:r>
              <a:rPr lang="es-AR" dirty="0"/>
              <a:t> del campo efectivo local que </a:t>
            </a:r>
            <a:r>
              <a:rPr lang="es-AR" dirty="0" err="1"/>
              <a:t>actua</a:t>
            </a:r>
            <a:r>
              <a:rPr lang="es-AR" dirty="0"/>
              <a:t> sobre ella, cuenta con dos términos, El primer término representa el movimiento </a:t>
            </a:r>
            <a:r>
              <a:rPr lang="es-AR" dirty="0" err="1"/>
              <a:t>precesional</a:t>
            </a:r>
            <a:r>
              <a:rPr lang="es-AR" dirty="0"/>
              <a:t> del vector de magnetización y el segundo describe la </a:t>
            </a:r>
            <a:r>
              <a:rPr lang="es-AR" dirty="0" err="1"/>
              <a:t>amortiguación.Esta</a:t>
            </a:r>
            <a:r>
              <a:rPr lang="es-AR" dirty="0"/>
              <a:t> ecuación nos indica que si los spines apuntan en cualquier dirección al yo resolver esta ecuación estos van a </a:t>
            </a:r>
            <a:r>
              <a:rPr lang="es-AR" dirty="0" err="1"/>
              <a:t>precesar</a:t>
            </a:r>
            <a:r>
              <a:rPr lang="es-AR" dirty="0"/>
              <a:t> hasta llegar al estado de mínima energía, luego aplicando un campo externo y resolviendo la ecuación otra vez variando solo algunos parámetros los spines ( momentos magnéticos) comienzan a oscilar hasta que se acoplan al campo externo, esto es lo que estudia la FMR.</a:t>
            </a:r>
          </a:p>
          <a:p>
            <a:pPr marL="0" lvl="0" indent="0" algn="l" rtl="0">
              <a:lnSpc>
                <a:spcPct val="100000"/>
              </a:lnSpc>
              <a:spcBef>
                <a:spcPts val="0"/>
              </a:spcBef>
              <a:spcAft>
                <a:spcPts val="0"/>
              </a:spcAft>
              <a:buSzPts val="1100"/>
              <a:buNone/>
            </a:pPr>
            <a:r>
              <a:rPr lang="es-AR" dirty="0"/>
              <a:t> Las energías presentes son la energía de </a:t>
            </a:r>
            <a:r>
              <a:rPr lang="es-AR" dirty="0" err="1"/>
              <a:t>Zeeman</a:t>
            </a:r>
            <a:r>
              <a:rPr lang="es-AR" dirty="0"/>
              <a:t> Ez que considera la interacción entre la magnetización M y un campo magnético externo H, la energía </a:t>
            </a:r>
            <a:r>
              <a:rPr lang="es-AR" dirty="0" err="1"/>
              <a:t>magnetostática</a:t>
            </a:r>
            <a:r>
              <a:rPr lang="es-AR" dirty="0"/>
              <a:t> (también conocida como energía </a:t>
            </a:r>
            <a:r>
              <a:rPr lang="es-AR" dirty="0" err="1"/>
              <a:t>demagnetizante</a:t>
            </a:r>
            <a:r>
              <a:rPr lang="es-AR" dirty="0"/>
              <a:t> o dipolar) que da cuenta de la interacción entre los dipolos magnéticos al interior de un material . Energía de intercambio que relaciona los momentos magnéticos de átomos vecinos en materiales ferromagnéticos y la energía de anisotropía </a:t>
            </a:r>
            <a:r>
              <a:rPr lang="es-AR" dirty="0" err="1"/>
              <a:t>magnetocristalina</a:t>
            </a:r>
            <a:r>
              <a:rPr lang="es-AR" dirty="0"/>
              <a:t> </a:t>
            </a:r>
            <a:r>
              <a:rPr lang="es-AR" dirty="0" err="1"/>
              <a:t>Eani</a:t>
            </a:r>
            <a:r>
              <a:rPr lang="es-AR" dirty="0"/>
              <a:t> que se debe principalmente al acoplamiento espín-órbita. Este campo efectivo que tenemos en la ecuación 1 está relacionado con todas las contribuciones energéticas presentes en el sistema.</a:t>
            </a:r>
          </a:p>
          <a:p>
            <a:pPr marL="0" lvl="0" indent="0" algn="l" rtl="0">
              <a:lnSpc>
                <a:spcPct val="100000"/>
              </a:lnSpc>
              <a:spcBef>
                <a:spcPts val="0"/>
              </a:spcBef>
              <a:spcAft>
                <a:spcPts val="0"/>
              </a:spcAft>
              <a:buSzPts val="1100"/>
              <a:buNone/>
            </a:pPr>
            <a:r>
              <a:rPr lang="es-AR" dirty="0"/>
              <a:t> </a:t>
            </a:r>
          </a:p>
          <a:p>
            <a:pPr marL="0" lvl="0" indent="0" algn="l" rtl="0">
              <a:lnSpc>
                <a:spcPct val="100000"/>
              </a:lnSpc>
              <a:spcBef>
                <a:spcPts val="0"/>
              </a:spcBef>
              <a:spcAft>
                <a:spcPts val="0"/>
              </a:spcAft>
              <a:buSzPts val="1100"/>
              <a:buNone/>
            </a:pPr>
            <a:r>
              <a:rPr lang="es-AR" dirty="0"/>
              <a:t>Por otra parte la susceptibilidad dinámica compleja definida como el cociente de la magnetización y el campo aplicado es la herramienta utilizada para estudiar estas perturbaciones ya que  la parte imaginaria de esta expresión nos provee información sobre la perdida y absorción de energías por parte del sistema.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7b074b62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7b074b62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Metodología y procedimientos:</a:t>
            </a:r>
          </a:p>
          <a:p>
            <a:pPr marL="0" lvl="0" indent="0" algn="l" rtl="0">
              <a:spcBef>
                <a:spcPts val="0"/>
              </a:spcBef>
              <a:spcAft>
                <a:spcPts val="0"/>
              </a:spcAft>
              <a:buNone/>
            </a:pPr>
            <a:r>
              <a:rPr lang="es-AR" dirty="0"/>
              <a:t> Se trabajó con </a:t>
            </a:r>
            <a:r>
              <a:rPr lang="es-AR" dirty="0" err="1"/>
              <a:t>nanohilos</a:t>
            </a:r>
            <a:r>
              <a:rPr lang="es-AR" dirty="0"/>
              <a:t> de Cobalto de secciones transversales circulares y cuadradas para </a:t>
            </a:r>
            <a:r>
              <a:rPr lang="es-AR" dirty="0" err="1"/>
              <a:t>poligonos</a:t>
            </a:r>
            <a:r>
              <a:rPr lang="es-AR" dirty="0"/>
              <a:t> de relaciones de aspecto de 1 hasta 15 incluyendo además la RA 20 donde definimos relación de aspecto como el cociente entre la longitud L y la longitud D, fijando el valor de D en 50 </a:t>
            </a:r>
            <a:r>
              <a:rPr lang="es-AR" dirty="0" err="1"/>
              <a:t>nm.Utilizando</a:t>
            </a:r>
            <a:r>
              <a:rPr lang="es-AR" dirty="0"/>
              <a:t> el Gradiente conjugado se llevó el sistema  al estado de mínima </a:t>
            </a:r>
            <a:r>
              <a:rPr lang="es-AR" dirty="0" err="1"/>
              <a:t>energía,donde</a:t>
            </a:r>
            <a:r>
              <a:rPr lang="es-AR" dirty="0"/>
              <a:t> se obtiene una configuración de los spines que sabemos por bibliografía se denomina estado flor, consiste en una </a:t>
            </a:r>
            <a:r>
              <a:rPr lang="es-AR" dirty="0" err="1"/>
              <a:t>orientacióon</a:t>
            </a:r>
            <a:r>
              <a:rPr lang="es-AR" dirty="0"/>
              <a:t> radial en las tapas del hilo y tiene los spines orientados a lo largo del eje fácil (z) en el cuerpo del mismo. Luego se perturbo el </a:t>
            </a:r>
            <a:r>
              <a:rPr lang="es-AR" dirty="0" err="1"/>
              <a:t>nanohilo</a:t>
            </a:r>
            <a:r>
              <a:rPr lang="es-AR" dirty="0"/>
              <a:t> aplicando un pulso exponencial en la dirección del eje y. A partir de la respuesta en función del tiempo a través de la transformada rápida de Fourier  pudimos obtener la susceptibilidad dinámica de la cual extraemos los espectros en función de la frecuencia. </a:t>
            </a:r>
          </a:p>
          <a:p>
            <a:pPr marL="0" lvl="0" indent="0" algn="l" rtl="0">
              <a:spcBef>
                <a:spcPts val="0"/>
              </a:spcBef>
              <a:spcAft>
                <a:spcPts val="0"/>
              </a:spcAft>
              <a:buNone/>
            </a:pPr>
            <a:r>
              <a:rPr lang="es-AR" dirty="0"/>
              <a:t>Además se hizo un mapeo espectral para analizar las áreas afectadas del material identificando a nivel espacial la presencia de cada </a:t>
            </a:r>
            <a:r>
              <a:rPr lang="es-AR" dirty="0" err="1"/>
              <a:t>peak</a:t>
            </a:r>
            <a:r>
              <a:rPr lang="es-AR" dirty="0"/>
              <a:t> transformando al dominio de la frecuencia la magnetización de cada una de las celdas individuales.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7e05af6a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7e05af6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Resultados y </a:t>
            </a:r>
            <a:r>
              <a:rPr lang="es-AR" dirty="0" err="1"/>
              <a:t>diiscusión</a:t>
            </a:r>
            <a:r>
              <a:rPr lang="es-AR" dirty="0"/>
              <a:t>:</a:t>
            </a:r>
          </a:p>
          <a:p>
            <a:pPr marL="0" lvl="0" indent="0" algn="l" rtl="0">
              <a:spcBef>
                <a:spcPts val="0"/>
              </a:spcBef>
              <a:spcAft>
                <a:spcPts val="0"/>
              </a:spcAft>
              <a:buNone/>
            </a:pPr>
            <a:r>
              <a:rPr lang="es-AR" dirty="0"/>
              <a:t>Se encontró el espectro de susceptibilidad dinámica compleja del </a:t>
            </a:r>
            <a:r>
              <a:rPr lang="es-AR" dirty="0" err="1"/>
              <a:t>nanohilo</a:t>
            </a:r>
            <a:r>
              <a:rPr lang="es-AR" dirty="0"/>
              <a:t> de sección circular donde </a:t>
            </a:r>
            <a:r>
              <a:rPr lang="es-AR" dirty="0" err="1"/>
              <a:t>identficamos</a:t>
            </a:r>
            <a:r>
              <a:rPr lang="es-AR" dirty="0"/>
              <a:t> dos modos resonantes principales, uno de baja frecuencia (18 GHz), que se encuentra simbolizado por el sol y otro de alta frecuencia (cerca de 40 GHz), simbolizado con el rayo, se muestran los espectros para relación de aspecto 1,3,6 y 10 ya que con estos es </a:t>
            </a:r>
            <a:r>
              <a:rPr lang="es-AR" dirty="0" err="1"/>
              <a:t>sufiiciente</a:t>
            </a:r>
            <a:r>
              <a:rPr lang="es-AR" dirty="0"/>
              <a:t> para notar la tendencia.(diapositiva 6)</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7e05af6a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7e05af6a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Esto mismo se hizo también para el </a:t>
            </a:r>
            <a:r>
              <a:rPr lang="es-AR" dirty="0" err="1"/>
              <a:t>nanohilo</a:t>
            </a:r>
            <a:r>
              <a:rPr lang="es-AR" dirty="0"/>
              <a:t> de sección cuadrada obteniendo un comportamiento similar.(diapositiva 7)</a:t>
            </a:r>
          </a:p>
          <a:p>
            <a:pPr marL="0" lvl="0" indent="0" algn="l" rtl="0">
              <a:spcBef>
                <a:spcPts val="0"/>
              </a:spcBef>
              <a:spcAft>
                <a:spcPts val="0"/>
              </a:spcAft>
              <a:buNone/>
            </a:pPr>
            <a:r>
              <a:rPr lang="es-AR" dirty="0"/>
              <a:t>Para el caso de la </a:t>
            </a:r>
            <a:r>
              <a:rPr lang="es-AR" dirty="0" err="1"/>
              <a:t>perturbacióon</a:t>
            </a:r>
            <a:r>
              <a:rPr lang="es-AR" dirty="0"/>
              <a:t> a baja frecuencia #en el </a:t>
            </a:r>
            <a:r>
              <a:rPr lang="es-AR" dirty="0" err="1"/>
              <a:t>nanohilo</a:t>
            </a:r>
            <a:r>
              <a:rPr lang="es-AR" dirty="0"/>
              <a:t> de sección circular# podemos ver que a medida que aumenta la relación de aspecto disminuye la intensidad de esta señal y se mantiene la frecuencia en la cual la encontramos, por el lado de la señal de alta intensidad comienza a aumentar en intensidad a medida que crece la relación de aspecto y además se desplaza de forma creciente en la frecuencia. Estos resultados están de acuerdo con lo calculado previamente en el trabajo publicado de </a:t>
            </a:r>
            <a:r>
              <a:rPr lang="es-AR" dirty="0" err="1"/>
              <a:t>Dao</a:t>
            </a:r>
            <a:r>
              <a:rPr lang="es-AR" dirty="0"/>
              <a:t> (que se cita a continuación)(</a:t>
            </a:r>
            <a:r>
              <a:rPr lang="es-AR" dirty="0" err="1"/>
              <a:t>biibliografia</a:t>
            </a:r>
            <a:r>
              <a:rPr lang="es-AR" dirty="0"/>
              <a:t>). (</a:t>
            </a:r>
            <a:r>
              <a:rPr lang="es-AR" dirty="0" err="1"/>
              <a:t>diapositiiva</a:t>
            </a:r>
            <a:r>
              <a:rPr lang="es-AR" dirty="0"/>
              <a:t> 7)</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d5b120ff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d5b120ff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Para entender aún más los modos resonantes realizamos un mapeo espectral </a:t>
            </a:r>
            <a:r>
              <a:rPr lang="es-AR" dirty="0" err="1"/>
              <a:t>transfomrando</a:t>
            </a:r>
            <a:r>
              <a:rPr lang="es-AR" dirty="0"/>
              <a:t> al dominio de la frecuencia la magnetización de cada una de las celdas individuales( hacemos aparecer los modos) que nos dan información de cuanto </a:t>
            </a:r>
            <a:r>
              <a:rPr lang="es-AR" dirty="0" err="1"/>
              <a:t>precesan</a:t>
            </a:r>
            <a:r>
              <a:rPr lang="es-AR" dirty="0"/>
              <a:t>, es decir, cuanta energía absorben al alinearse con el campo de microondas (haciendo aclaración de escala de colores). Se identifican un modo de borde que perturba las tapas del material a la frecuencia baja y otro modo de resonancia que afecta al </a:t>
            </a:r>
            <a:r>
              <a:rPr lang="es-AR" dirty="0" err="1"/>
              <a:t>volúmen</a:t>
            </a:r>
            <a:r>
              <a:rPr lang="es-AR" dirty="0"/>
              <a:t> del hilo a una mayor frecuencia, lo llamamos modo de </a:t>
            </a:r>
            <a:r>
              <a:rPr lang="es-AR" dirty="0" err="1"/>
              <a:t>bulk</a:t>
            </a:r>
            <a:r>
              <a:rPr lang="es-AR" dirty="0"/>
              <a:t>.</a:t>
            </a:r>
          </a:p>
          <a:p>
            <a:pPr marL="0" lvl="0" indent="0" algn="l" rtl="0">
              <a:spcBef>
                <a:spcPts val="0"/>
              </a:spcBef>
              <a:spcAft>
                <a:spcPts val="0"/>
              </a:spcAft>
              <a:buNone/>
            </a:pPr>
            <a:r>
              <a:rPr lang="es-AR" dirty="0"/>
              <a:t> Haciendo un análisis energético podemos ver que la energía predominante en este proceso es la </a:t>
            </a:r>
            <a:r>
              <a:rPr lang="es-AR" dirty="0" err="1"/>
              <a:t>demagnetizante</a:t>
            </a:r>
            <a:r>
              <a:rPr lang="es-AR" dirty="0"/>
              <a:t>, esta depende en general del </a:t>
            </a:r>
            <a:r>
              <a:rPr lang="es-AR" dirty="0" err="1"/>
              <a:t>volúmen</a:t>
            </a:r>
            <a:r>
              <a:rPr lang="es-AR" dirty="0"/>
              <a:t> , da cuenta de la interacción entre los dipolos magnéticos en el interior del material por lo que en el medio de la estructura todas las energías tienden a alinear el spin con el eje fácil por la presencia de más momentos magnéticos cercanos.</a:t>
            </a:r>
          </a:p>
          <a:p>
            <a:pPr marL="0" lvl="0" indent="0" algn="l" rtl="0">
              <a:spcBef>
                <a:spcPts val="0"/>
              </a:spcBef>
              <a:spcAft>
                <a:spcPts val="0"/>
              </a:spcAft>
              <a:buNone/>
            </a:pPr>
            <a:r>
              <a:rPr lang="es-AR" dirty="0"/>
              <a:t> En cambio por el lado de las tapas vamos a encontrar una </a:t>
            </a:r>
            <a:r>
              <a:rPr lang="es-AR" dirty="0" err="1"/>
              <a:t>inhomogeneidad</a:t>
            </a:r>
            <a:r>
              <a:rPr lang="es-AR" dirty="0"/>
              <a:t> en el campo y ese campo </a:t>
            </a:r>
            <a:r>
              <a:rPr lang="es-AR" dirty="0" err="1"/>
              <a:t>efectiivo</a:t>
            </a:r>
            <a:r>
              <a:rPr lang="es-AR" dirty="0"/>
              <a:t> allí no será tan favorable (no favorecen tanto a la alineación con el eje z), lo que se traduce en un modo de menor frecuencia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6d5b120ff_2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6d5b120ff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t>Mostrar tendencia de intensidades relativas lo que nos permite explicar que por que el </a:t>
            </a:r>
            <a:r>
              <a:rPr lang="es-AR" dirty="0" err="1"/>
              <a:t>peak</a:t>
            </a:r>
            <a:r>
              <a:rPr lang="es-AR" dirty="0"/>
              <a:t> de </a:t>
            </a:r>
            <a:r>
              <a:rPr lang="es-AR" dirty="0" err="1"/>
              <a:t>bulk</a:t>
            </a:r>
            <a:r>
              <a:rPr lang="es-AR" dirty="0"/>
              <a:t> incrementa su intensidad a medida que se aumenta la relación de aspecto, esto se ve en la tendencia ya que el borde se mantiene constante a pesar de cambiar la relación de aspecto mientras que en el </a:t>
            </a:r>
            <a:r>
              <a:rPr lang="es-AR" dirty="0" err="1"/>
              <a:t>bulk</a:t>
            </a:r>
            <a:r>
              <a:rPr lang="es-AR" dirty="0"/>
              <a:t> aumenta el volumen de material </a:t>
            </a:r>
            <a:r>
              <a:rPr lang="es-AR" dirty="0" err="1"/>
              <a:t>magnetico</a:t>
            </a:r>
            <a:r>
              <a:rPr lang="es-AR" dirty="0"/>
              <a:t> disponible permitiendo que se de esta tendencia.(</a:t>
            </a:r>
            <a:r>
              <a:rPr lang="es-AR" dirty="0" err="1"/>
              <a:t>diaposiitiva</a:t>
            </a:r>
            <a:r>
              <a:rPr lang="es-AR" dirty="0"/>
              <a:t> 1)</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F875F-5FD1-4E77-8F7D-A51F581283F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B7D99E99-87D6-4931-A7DC-234A8DC079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E077A40-143A-45CC-809E-BB4B604E6B81}"/>
              </a:ext>
            </a:extLst>
          </p:cNvPr>
          <p:cNvSpPr>
            <a:spLocks noGrp="1"/>
          </p:cNvSpPr>
          <p:nvPr>
            <p:ph type="dt" sz="half" idx="10"/>
          </p:nvPr>
        </p:nvSpPr>
        <p:spPr/>
        <p:txBody>
          <a:bodyPr/>
          <a:lstStyle/>
          <a:p>
            <a:fld id="{171DCEFB-BB01-499B-B05E-9A6F4114CF34}" type="datetimeFigureOut">
              <a:rPr lang="es-AR" smtClean="0"/>
              <a:t>14/10/21</a:t>
            </a:fld>
            <a:endParaRPr lang="es-AR"/>
          </a:p>
        </p:txBody>
      </p:sp>
      <p:sp>
        <p:nvSpPr>
          <p:cNvPr id="5" name="Marcador de pie de página 4">
            <a:extLst>
              <a:ext uri="{FF2B5EF4-FFF2-40B4-BE49-F238E27FC236}">
                <a16:creationId xmlns:a16="http://schemas.microsoft.com/office/drawing/2014/main" id="{529B929E-3C34-41AB-8603-2BCB288FA09C}"/>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7284216-29A0-45DB-AFE1-42EB6868E5BE}"/>
              </a:ext>
            </a:extLst>
          </p:cNvPr>
          <p:cNvSpPr>
            <a:spLocks noGrp="1"/>
          </p:cNvSpPr>
          <p:nvPr>
            <p:ph type="sldNum" sz="quarter" idx="12"/>
          </p:nvPr>
        </p:nvSpPr>
        <p:spPr/>
        <p:txBody>
          <a:bodyPr/>
          <a:lstStyle/>
          <a:p>
            <a:fld id="{E23B2977-6355-4DDD-B15C-C0661156044F}" type="slidenum">
              <a:rPr lang="es-AR" smtClean="0"/>
              <a:t>‹Nº›</a:t>
            </a:fld>
            <a:endParaRPr lang="es-AR"/>
          </a:p>
        </p:txBody>
      </p:sp>
    </p:spTree>
    <p:extLst>
      <p:ext uri="{BB962C8B-B14F-4D97-AF65-F5344CB8AC3E}">
        <p14:creationId xmlns:p14="http://schemas.microsoft.com/office/powerpoint/2010/main" val="328684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mailto:juan.escrig@usach.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saavedra.pfm@gmail.com"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481800" y="1535675"/>
            <a:ext cx="8180400" cy="1397400"/>
          </a:xfrm>
          <a:prstGeom prst="rect">
            <a:avLst/>
          </a:prstGeom>
          <a:solidFill>
            <a:srgbClr val="FFC98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sz="1800" b="1">
                <a:latin typeface="Hammersmith One"/>
                <a:ea typeface="Hammersmith One"/>
                <a:cs typeface="Hammersmith One"/>
                <a:sym typeface="Hammersmith One"/>
              </a:rPr>
              <a:t>Dependencia de la forma anisotrópica en la respuesta dinámica por FMR</a:t>
            </a:r>
            <a:br>
              <a:rPr lang="es-419" sz="1800" b="1">
                <a:latin typeface="Hammersmith One"/>
                <a:ea typeface="Hammersmith One"/>
                <a:cs typeface="Hammersmith One"/>
                <a:sym typeface="Hammersmith One"/>
              </a:rPr>
            </a:br>
            <a:r>
              <a:rPr lang="es-419" sz="1800" b="1">
                <a:latin typeface="Hammersmith One"/>
                <a:ea typeface="Hammersmith One"/>
                <a:cs typeface="Hammersmith One"/>
                <a:sym typeface="Hammersmith One"/>
              </a:rPr>
              <a:t> en nanohilos de Co con sección transversal poligonal </a:t>
            </a:r>
            <a:endParaRPr sz="5000">
              <a:latin typeface="Hammersmith One"/>
              <a:ea typeface="Hammersmith One"/>
              <a:cs typeface="Hammersmith One"/>
              <a:sym typeface="Hammersmith One"/>
            </a:endParaRPr>
          </a:p>
        </p:txBody>
      </p:sp>
      <p:pic>
        <p:nvPicPr>
          <p:cNvPr id="100" name="Google Shape;100;p25"/>
          <p:cNvPicPr preferRelativeResize="0"/>
          <p:nvPr/>
        </p:nvPicPr>
        <p:blipFill rotWithShape="1">
          <a:blip r:embed="rId3">
            <a:alphaModFix/>
          </a:blip>
          <a:srcRect/>
          <a:stretch/>
        </p:blipFill>
        <p:spPr>
          <a:xfrm>
            <a:off x="168650" y="121800"/>
            <a:ext cx="3310920" cy="612000"/>
          </a:xfrm>
          <a:prstGeom prst="rect">
            <a:avLst/>
          </a:prstGeom>
          <a:noFill/>
          <a:ln>
            <a:noFill/>
          </a:ln>
        </p:spPr>
      </p:pic>
      <p:pic>
        <p:nvPicPr>
          <p:cNvPr id="101" name="Google Shape;101;p25"/>
          <p:cNvPicPr preferRelativeResize="0"/>
          <p:nvPr/>
        </p:nvPicPr>
        <p:blipFill rotWithShape="1">
          <a:blip r:embed="rId4">
            <a:alphaModFix/>
          </a:blip>
          <a:srcRect/>
          <a:stretch/>
        </p:blipFill>
        <p:spPr>
          <a:xfrm>
            <a:off x="4833703" y="128425"/>
            <a:ext cx="514080" cy="612001"/>
          </a:xfrm>
          <a:prstGeom prst="rect">
            <a:avLst/>
          </a:prstGeom>
          <a:noFill/>
          <a:ln>
            <a:noFill/>
          </a:ln>
        </p:spPr>
      </p:pic>
      <p:pic>
        <p:nvPicPr>
          <p:cNvPr id="102" name="Google Shape;102;p25"/>
          <p:cNvPicPr preferRelativeResize="0"/>
          <p:nvPr/>
        </p:nvPicPr>
        <p:blipFill rotWithShape="1">
          <a:blip r:embed="rId5">
            <a:alphaModFix/>
          </a:blip>
          <a:srcRect t="14021" b="12448"/>
          <a:stretch/>
        </p:blipFill>
        <p:spPr>
          <a:xfrm>
            <a:off x="3532400" y="121800"/>
            <a:ext cx="1248480" cy="612000"/>
          </a:xfrm>
          <a:prstGeom prst="rect">
            <a:avLst/>
          </a:prstGeom>
          <a:noFill/>
          <a:ln>
            <a:noFill/>
          </a:ln>
        </p:spPr>
      </p:pic>
      <p:cxnSp>
        <p:nvCxnSpPr>
          <p:cNvPr id="103" name="Google Shape;103;p25"/>
          <p:cNvCxnSpPr/>
          <p:nvPr/>
        </p:nvCxnSpPr>
        <p:spPr>
          <a:xfrm rot="10800000" flipH="1">
            <a:off x="453000" y="1365875"/>
            <a:ext cx="8238000" cy="7800"/>
          </a:xfrm>
          <a:prstGeom prst="straightConnector1">
            <a:avLst/>
          </a:prstGeom>
          <a:noFill/>
          <a:ln w="28575" cap="flat" cmpd="sng">
            <a:solidFill>
              <a:schemeClr val="dk1"/>
            </a:solidFill>
            <a:prstDash val="solid"/>
            <a:round/>
            <a:headEnd type="none" w="sm" len="sm"/>
            <a:tailEnd type="none" w="sm" len="sm"/>
          </a:ln>
        </p:spPr>
      </p:cxnSp>
      <p:cxnSp>
        <p:nvCxnSpPr>
          <p:cNvPr id="104" name="Google Shape;104;p25"/>
          <p:cNvCxnSpPr/>
          <p:nvPr/>
        </p:nvCxnSpPr>
        <p:spPr>
          <a:xfrm rot="10800000" flipH="1">
            <a:off x="453000" y="3095063"/>
            <a:ext cx="8238000" cy="7800"/>
          </a:xfrm>
          <a:prstGeom prst="straightConnector1">
            <a:avLst/>
          </a:prstGeom>
          <a:noFill/>
          <a:ln w="28575" cap="flat" cmpd="sng">
            <a:solidFill>
              <a:schemeClr val="dk1"/>
            </a:solidFill>
            <a:prstDash val="solid"/>
            <a:round/>
            <a:headEnd type="none" w="sm" len="sm"/>
            <a:tailEnd type="none" w="sm" len="sm"/>
          </a:ln>
        </p:spPr>
      </p:cxnSp>
      <p:sp>
        <p:nvSpPr>
          <p:cNvPr id="105" name="Google Shape;105;p25"/>
          <p:cNvSpPr txBox="1"/>
          <p:nvPr/>
        </p:nvSpPr>
        <p:spPr>
          <a:xfrm>
            <a:off x="358038" y="3264875"/>
            <a:ext cx="7597200" cy="161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419" sz="1500" i="1" u="sng" dirty="0">
                <a:solidFill>
                  <a:schemeClr val="dk1"/>
                </a:solidFill>
                <a:latin typeface="Times New Roman"/>
                <a:ea typeface="Times New Roman"/>
                <a:cs typeface="Times New Roman"/>
                <a:sym typeface="Times New Roman"/>
              </a:rPr>
              <a:t>Francisco Merlotti</a:t>
            </a:r>
            <a:r>
              <a:rPr lang="es-419" sz="1500" i="1" dirty="0">
                <a:solidFill>
                  <a:schemeClr val="dk1"/>
                </a:solidFill>
                <a:latin typeface="Times New Roman"/>
                <a:ea typeface="Times New Roman"/>
                <a:cs typeface="Times New Roman"/>
                <a:sym typeface="Times New Roman"/>
              </a:rPr>
              <a:t>, Fabrizio Pusiol, Fernanda Fushimi, </a:t>
            </a:r>
            <a:r>
              <a:rPr lang="es-419" sz="1500" b="0" i="1" u="none" strike="noStrike" cap="none" dirty="0">
                <a:solidFill>
                  <a:srgbClr val="000000"/>
                </a:solidFill>
                <a:latin typeface="Times New Roman"/>
                <a:ea typeface="Times New Roman"/>
                <a:cs typeface="Times New Roman"/>
                <a:sym typeface="Times New Roman"/>
              </a:rPr>
              <a:t>Martín Broens, </a:t>
            </a:r>
            <a:r>
              <a:rPr lang="es-419" sz="1500" i="1" dirty="0">
                <a:solidFill>
                  <a:schemeClr val="dk1"/>
                </a:solidFill>
                <a:latin typeface="Times New Roman"/>
                <a:ea typeface="Times New Roman"/>
                <a:cs typeface="Times New Roman"/>
                <a:sym typeface="Times New Roman"/>
              </a:rPr>
              <a:t>Naren Julián Rojas Franco,</a:t>
            </a:r>
            <a:r>
              <a:rPr lang="es-419" sz="1500" b="0" i="1" u="none" strike="noStrike" cap="none" dirty="0">
                <a:solidFill>
                  <a:srgbClr val="000000"/>
                </a:solidFill>
                <a:latin typeface="Times New Roman"/>
                <a:ea typeface="Times New Roman"/>
                <a:cs typeface="Times New Roman"/>
                <a:sym typeface="Times New Roman"/>
              </a:rPr>
              <a:t>Franco Mélica,</a:t>
            </a:r>
            <a:r>
              <a:rPr lang="es-419" sz="1500" i="1" dirty="0">
                <a:latin typeface="Times New Roman"/>
                <a:ea typeface="Times New Roman"/>
                <a:cs typeface="Times New Roman"/>
                <a:sym typeface="Times New Roman"/>
              </a:rPr>
              <a:t> </a:t>
            </a:r>
            <a:r>
              <a:rPr lang="es-419" sz="1500" i="1" dirty="0">
                <a:solidFill>
                  <a:schemeClr val="dk1"/>
                </a:solidFill>
                <a:latin typeface="Times New Roman"/>
                <a:ea typeface="Times New Roman"/>
                <a:cs typeface="Times New Roman"/>
                <a:sym typeface="Times New Roman"/>
              </a:rPr>
              <a:t>Omar Linarez Pérez, Diana Arciniegas Jaimes, </a:t>
            </a:r>
            <a:r>
              <a:rPr lang="es-419" sz="1500" b="0" i="1" u="none" strike="noStrike" cap="none" dirty="0">
                <a:solidFill>
                  <a:schemeClr val="dk1"/>
                </a:solidFill>
                <a:highlight>
                  <a:srgbClr val="FFFFFF"/>
                </a:highlight>
                <a:latin typeface="Times New Roman"/>
                <a:ea typeface="Times New Roman"/>
                <a:cs typeface="Times New Roman"/>
                <a:sym typeface="Times New Roman"/>
              </a:rPr>
              <a:t>Marcelo Salguero</a:t>
            </a:r>
            <a:r>
              <a:rPr lang="es-419" sz="1500" b="0" i="1" u="none" strike="noStrike" cap="none" dirty="0">
                <a:solidFill>
                  <a:srgbClr val="000000"/>
                </a:solidFill>
                <a:latin typeface="Times New Roman"/>
                <a:ea typeface="Times New Roman"/>
                <a:cs typeface="Times New Roman"/>
                <a:sym typeface="Times New Roman"/>
              </a:rPr>
              <a:t>, Noelia Bajales Luna, Diana Arciniegas Jaimes, </a:t>
            </a:r>
            <a:r>
              <a:rPr lang="es-419" sz="1500" i="1" dirty="0">
                <a:solidFill>
                  <a:schemeClr val="dk1"/>
                </a:solidFill>
                <a:latin typeface="Times New Roman"/>
                <a:ea typeface="Times New Roman"/>
                <a:cs typeface="Times New Roman"/>
                <a:sym typeface="Times New Roman"/>
              </a:rPr>
              <a:t>Juan Escrig, </a:t>
            </a:r>
            <a:r>
              <a:rPr lang="es-419" sz="1500" b="0" i="1" u="none" strike="noStrike" cap="none" dirty="0">
                <a:solidFill>
                  <a:srgbClr val="000000"/>
                </a:solidFill>
                <a:latin typeface="Times New Roman"/>
                <a:ea typeface="Times New Roman"/>
                <a:cs typeface="Times New Roman"/>
                <a:sym typeface="Times New Roman"/>
              </a:rPr>
              <a:t>Eduardo Saavedra.</a:t>
            </a:r>
            <a:endParaRPr sz="1500" b="0" i="1"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s-419" sz="1500" dirty="0">
                <a:latin typeface="Times New Roman"/>
                <a:ea typeface="Times New Roman"/>
                <a:cs typeface="Times New Roman"/>
                <a:sym typeface="Times New Roman"/>
              </a:rPr>
              <a:t>Mail de contacto: </a:t>
            </a:r>
            <a:r>
              <a:rPr lang="es-419" sz="1500" u="sng" dirty="0">
                <a:solidFill>
                  <a:schemeClr val="hlink"/>
                </a:solidFill>
                <a:highlight>
                  <a:srgbClr val="FFFFFF"/>
                </a:highlight>
                <a:latin typeface="Times New Roman"/>
                <a:ea typeface="Times New Roman"/>
                <a:cs typeface="Times New Roman"/>
                <a:sym typeface="Times New Roman"/>
                <a:hlinkClick r:id="rId6"/>
              </a:rPr>
              <a:t>saavedra.pfm@gmail.com</a:t>
            </a:r>
            <a:r>
              <a:rPr lang="es-419" sz="1500" dirty="0">
                <a:solidFill>
                  <a:srgbClr val="222222"/>
                </a:solidFill>
                <a:highlight>
                  <a:srgbClr val="FFFFFF"/>
                </a:highlight>
                <a:latin typeface="Times New Roman"/>
                <a:ea typeface="Times New Roman"/>
                <a:cs typeface="Times New Roman"/>
                <a:sym typeface="Times New Roman"/>
              </a:rPr>
              <a:t>, </a:t>
            </a:r>
            <a:r>
              <a:rPr lang="es-419" sz="1500" u="sng" dirty="0">
                <a:solidFill>
                  <a:schemeClr val="accent5"/>
                </a:solidFill>
                <a:highlight>
                  <a:srgbClr val="FFFFFF"/>
                </a:highlight>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juan.escrig@usach.cl</a:t>
            </a:r>
            <a:r>
              <a:rPr lang="es-419" sz="1500" dirty="0">
                <a:latin typeface="Times New Roman"/>
                <a:ea typeface="Times New Roman"/>
                <a:cs typeface="Times New Roman"/>
                <a:sym typeface="Times New Roman"/>
              </a:rPr>
              <a:t>.</a:t>
            </a:r>
            <a:endParaRPr sz="1500" i="0" u="none" strike="noStrike" cap="none" dirty="0">
              <a:solidFill>
                <a:srgbClr val="000000"/>
              </a:solidFill>
              <a:latin typeface="Times New Roman"/>
              <a:ea typeface="Times New Roman"/>
              <a:cs typeface="Times New Roman"/>
              <a:sym typeface="Times New Roman"/>
            </a:endParaRPr>
          </a:p>
        </p:txBody>
      </p:sp>
      <p:pic>
        <p:nvPicPr>
          <p:cNvPr id="106" name="Google Shape;106;p25"/>
          <p:cNvPicPr preferRelativeResize="0"/>
          <p:nvPr/>
        </p:nvPicPr>
        <p:blipFill rotWithShape="1">
          <a:blip r:embed="rId8">
            <a:alphaModFix/>
          </a:blip>
          <a:srcRect/>
          <a:stretch/>
        </p:blipFill>
        <p:spPr>
          <a:xfrm>
            <a:off x="7716813" y="3168925"/>
            <a:ext cx="1248475" cy="1570656"/>
          </a:xfrm>
          <a:prstGeom prst="rect">
            <a:avLst/>
          </a:prstGeom>
          <a:noFill/>
          <a:ln>
            <a:noFill/>
          </a:ln>
        </p:spPr>
      </p:pic>
      <p:sp>
        <p:nvSpPr>
          <p:cNvPr id="107" name="Google Shape;107;p25"/>
          <p:cNvSpPr txBox="1"/>
          <p:nvPr/>
        </p:nvSpPr>
        <p:spPr>
          <a:xfrm>
            <a:off x="6903000" y="280525"/>
            <a:ext cx="1788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400" b="1" i="0" u="none" strike="noStrike" cap="none">
                <a:solidFill>
                  <a:srgbClr val="000000"/>
                </a:solidFill>
                <a:latin typeface="Calibri"/>
                <a:ea typeface="Calibri"/>
                <a:cs typeface="Calibri"/>
                <a:sym typeface="Calibri"/>
              </a:rPr>
              <a:t>Córdoba 14/10/2021</a:t>
            </a:r>
            <a:endParaRPr>
              <a:latin typeface="Calibri"/>
              <a:ea typeface="Calibri"/>
              <a:cs typeface="Calibri"/>
              <a:sym typeface="Calibri"/>
            </a:endParaRPr>
          </a:p>
        </p:txBody>
      </p:sp>
      <p:pic>
        <p:nvPicPr>
          <p:cNvPr id="108" name="Google Shape;108;p25"/>
          <p:cNvPicPr preferRelativeResize="0"/>
          <p:nvPr/>
        </p:nvPicPr>
        <p:blipFill rotWithShape="1">
          <a:blip r:embed="rId9">
            <a:alphaModFix/>
          </a:blip>
          <a:srcRect/>
          <a:stretch/>
        </p:blipFill>
        <p:spPr>
          <a:xfrm>
            <a:off x="5523013" y="128426"/>
            <a:ext cx="612000" cy="61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4"/>
          <p:cNvSpPr txBox="1">
            <a:spLocks noGrp="1"/>
          </p:cNvSpPr>
          <p:nvPr>
            <p:ph type="sldNum" idx="12"/>
          </p:nvPr>
        </p:nvSpPr>
        <p:spPr>
          <a:xfrm>
            <a:off x="86248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419"/>
              <a:t>10</a:t>
            </a:fld>
            <a:endParaRPr/>
          </a:p>
        </p:txBody>
      </p:sp>
      <p:grpSp>
        <p:nvGrpSpPr>
          <p:cNvPr id="311" name="Google Shape;311;p34"/>
          <p:cNvGrpSpPr/>
          <p:nvPr/>
        </p:nvGrpSpPr>
        <p:grpSpPr>
          <a:xfrm>
            <a:off x="453000" y="80225"/>
            <a:ext cx="8238000" cy="400188"/>
            <a:chOff x="453000" y="80225"/>
            <a:chExt cx="8238000" cy="400188"/>
          </a:xfrm>
        </p:grpSpPr>
        <p:sp>
          <p:nvSpPr>
            <p:cNvPr id="312" name="Google Shape;312;p34"/>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Resultados y Discusión</a:t>
              </a:r>
              <a:r>
                <a:rPr lang="es-419" sz="1800">
                  <a:solidFill>
                    <a:schemeClr val="dk1"/>
                  </a:solidFill>
                  <a:latin typeface="Hammersmith One"/>
                  <a:ea typeface="Hammersmith One"/>
                  <a:cs typeface="Hammersmith One"/>
                  <a:sym typeface="Hammersmith One"/>
                </a:rPr>
                <a:t> </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313" name="Google Shape;313;p34"/>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sp>
        <p:nvSpPr>
          <p:cNvPr id="314" name="Google Shape;314;p34"/>
          <p:cNvSpPr txBox="1"/>
          <p:nvPr/>
        </p:nvSpPr>
        <p:spPr>
          <a:xfrm>
            <a:off x="346725" y="4261525"/>
            <a:ext cx="4246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5</a:t>
            </a:r>
            <a:r>
              <a:rPr lang="es-419" sz="1200"/>
              <a:t>: Comparación de seguimientos en picos para cada geometría en función de la relación de aspecto con diferencia en los peaks de cada geometría.</a:t>
            </a:r>
            <a:endParaRPr sz="1200"/>
          </a:p>
        </p:txBody>
      </p:sp>
      <p:pic>
        <p:nvPicPr>
          <p:cNvPr id="315" name="Google Shape;315;p34"/>
          <p:cNvPicPr preferRelativeResize="0"/>
          <p:nvPr/>
        </p:nvPicPr>
        <p:blipFill rotWithShape="1">
          <a:blip r:embed="rId3">
            <a:alphaModFix/>
          </a:blip>
          <a:srcRect t="16366"/>
          <a:stretch/>
        </p:blipFill>
        <p:spPr>
          <a:xfrm>
            <a:off x="4807950" y="1119600"/>
            <a:ext cx="3960000" cy="2378975"/>
          </a:xfrm>
          <a:prstGeom prst="rect">
            <a:avLst/>
          </a:prstGeom>
          <a:noFill/>
          <a:ln>
            <a:noFill/>
          </a:ln>
        </p:spPr>
      </p:pic>
      <p:cxnSp>
        <p:nvCxnSpPr>
          <p:cNvPr id="316" name="Google Shape;316;p34"/>
          <p:cNvCxnSpPr/>
          <p:nvPr/>
        </p:nvCxnSpPr>
        <p:spPr>
          <a:xfrm>
            <a:off x="4565025" y="738775"/>
            <a:ext cx="27900" cy="4056300"/>
          </a:xfrm>
          <a:prstGeom prst="straightConnector1">
            <a:avLst/>
          </a:prstGeom>
          <a:noFill/>
          <a:ln w="38100" cap="flat" cmpd="sng">
            <a:solidFill>
              <a:srgbClr val="FFC982"/>
            </a:solidFill>
            <a:prstDash val="solid"/>
            <a:round/>
            <a:headEnd type="none" w="med" len="med"/>
            <a:tailEnd type="none" w="med" len="med"/>
          </a:ln>
        </p:spPr>
      </p:cxnSp>
      <p:sp>
        <p:nvSpPr>
          <p:cNvPr id="317" name="Google Shape;317;p34"/>
          <p:cNvSpPr txBox="1"/>
          <p:nvPr/>
        </p:nvSpPr>
        <p:spPr>
          <a:xfrm>
            <a:off x="4664850" y="3880050"/>
            <a:ext cx="4246200" cy="554100"/>
          </a:xfrm>
          <a:prstGeom prst="rect">
            <a:avLst/>
          </a:prstGeom>
          <a:noFill/>
          <a:ln>
            <a:noFill/>
          </a:ln>
        </p:spPr>
        <p:txBody>
          <a:bodyPr spcFirstLastPara="1" wrap="square" lIns="91425" tIns="91425" rIns="91425" bIns="91425" anchor="t" anchorCtr="0">
            <a:spAutoFit/>
          </a:bodyPr>
          <a:lstStyle/>
          <a:p>
            <a:pPr lvl="0"/>
            <a:r>
              <a:rPr lang="es-419" sz="1200" b="1" dirty="0"/>
              <a:t>Figura 6</a:t>
            </a:r>
            <a:r>
              <a:rPr lang="es-419" sz="1200" dirty="0"/>
              <a:t>: Trabajo experimental en el que se sintetizaron nanohilos con forma romboidal. </a:t>
            </a:r>
            <a:r>
              <a:rPr lang="es-419" sz="1200" dirty="0">
                <a:solidFill>
                  <a:schemeClr val="dk1"/>
                </a:solidFill>
              </a:rPr>
              <a:t>[4] </a:t>
            </a:r>
            <a:endParaRPr sz="1200" dirty="0"/>
          </a:p>
        </p:txBody>
      </p:sp>
      <p:sp>
        <p:nvSpPr>
          <p:cNvPr id="318" name="Google Shape;318;p34"/>
          <p:cNvSpPr txBox="1"/>
          <p:nvPr/>
        </p:nvSpPr>
        <p:spPr>
          <a:xfrm>
            <a:off x="4665175" y="4533125"/>
            <a:ext cx="4478700" cy="46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419" sz="900" dirty="0">
                <a:solidFill>
                  <a:schemeClr val="dk1"/>
                </a:solidFill>
              </a:rPr>
              <a:t>[4] Corona González, R., Efecto de la anisotropía de forma en nanoestructuras magnéticas, (2016), Tesis Doctoral, Universidad de Santiago de Chile.</a:t>
            </a:r>
            <a:endParaRPr dirty="0"/>
          </a:p>
        </p:txBody>
      </p:sp>
      <p:pic>
        <p:nvPicPr>
          <p:cNvPr id="319" name="Google Shape;319;p34"/>
          <p:cNvPicPr preferRelativeResize="0"/>
          <p:nvPr/>
        </p:nvPicPr>
        <p:blipFill rotWithShape="1">
          <a:blip r:embed="rId4">
            <a:alphaModFix/>
          </a:blip>
          <a:srcRect l="6637" t="8275" r="12912" b="4251"/>
          <a:stretch/>
        </p:blipFill>
        <p:spPr>
          <a:xfrm>
            <a:off x="246000" y="738775"/>
            <a:ext cx="4104003" cy="3420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Google Shape;324;p35"/>
          <p:cNvGrpSpPr/>
          <p:nvPr/>
        </p:nvGrpSpPr>
        <p:grpSpPr>
          <a:xfrm>
            <a:off x="453000" y="80225"/>
            <a:ext cx="8238000" cy="400188"/>
            <a:chOff x="453000" y="80225"/>
            <a:chExt cx="8238000" cy="400188"/>
          </a:xfrm>
        </p:grpSpPr>
        <p:sp>
          <p:nvSpPr>
            <p:cNvPr id="325" name="Google Shape;325;p35"/>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Conclusión </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326" name="Google Shape;326;p35"/>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sp>
        <p:nvSpPr>
          <p:cNvPr id="327" name="Google Shape;327;p35"/>
          <p:cNvSpPr txBox="1"/>
          <p:nvPr/>
        </p:nvSpPr>
        <p:spPr>
          <a:xfrm>
            <a:off x="525075" y="878675"/>
            <a:ext cx="7973466"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dirty="0">
                <a:latin typeface="Hammersmith One"/>
                <a:ea typeface="Hammersmith One"/>
                <a:cs typeface="Hammersmith One"/>
                <a:sym typeface="Hammersmith One"/>
              </a:rPr>
              <a:t>- Se estudiaron nanohilos de Cobalto con sección circular y cuadrada donde se varió la relación de aspecto y se obtuvieron espectros de susceptibilidad similares.</a:t>
            </a:r>
            <a:endParaRPr dirty="0">
              <a:latin typeface="Hammersmith One"/>
              <a:ea typeface="Hammersmith One"/>
              <a:cs typeface="Hammersmith One"/>
              <a:sym typeface="Hammersmith One"/>
            </a:endParaRPr>
          </a:p>
          <a:p>
            <a:pPr marL="0" lvl="0" indent="0" algn="l" rtl="0">
              <a:spcBef>
                <a:spcPts val="0"/>
              </a:spcBef>
              <a:spcAft>
                <a:spcPts val="0"/>
              </a:spcAft>
              <a:buNone/>
            </a:pPr>
            <a:endParaRPr lang="es-ES" dirty="0">
              <a:latin typeface="Hammersmith One"/>
              <a:ea typeface="Hammersmith One"/>
              <a:cs typeface="Hammersmith One"/>
              <a:sym typeface="Hammersmith One"/>
            </a:endParaRPr>
          </a:p>
          <a:p>
            <a:pPr marL="0" lvl="0" indent="0" algn="l" rtl="0">
              <a:spcBef>
                <a:spcPts val="0"/>
              </a:spcBef>
              <a:spcAft>
                <a:spcPts val="0"/>
              </a:spcAft>
              <a:buNone/>
            </a:pPr>
            <a:r>
              <a:rPr lang="es-AR" dirty="0">
                <a:latin typeface="Hammersmith One"/>
                <a:ea typeface="Hammersmith One"/>
                <a:cs typeface="Hammersmith One"/>
                <a:sym typeface="Hammersmith One"/>
              </a:rPr>
              <a:t>-Se encontraron dos modos resonantes para cada geometría.</a:t>
            </a:r>
            <a:endParaRPr dirty="0">
              <a:latin typeface="Hammersmith One"/>
              <a:ea typeface="Hammersmith One"/>
              <a:cs typeface="Hammersmith One"/>
              <a:sym typeface="Hammersmith One"/>
            </a:endParaRPr>
          </a:p>
          <a:p>
            <a:pPr marL="0" lvl="0" indent="0" algn="l" rtl="0">
              <a:spcBef>
                <a:spcPts val="0"/>
              </a:spcBef>
              <a:spcAft>
                <a:spcPts val="0"/>
              </a:spcAft>
              <a:buNone/>
            </a:pPr>
            <a:endParaRPr lang="es-419" dirty="0">
              <a:latin typeface="Hammersmith One"/>
              <a:ea typeface="Hammersmith One"/>
              <a:cs typeface="Hammersmith One"/>
              <a:sym typeface="Hammersmith One"/>
            </a:endParaRPr>
          </a:p>
          <a:p>
            <a:pPr marL="0" lvl="0" indent="0" algn="l" rtl="0">
              <a:spcBef>
                <a:spcPts val="0"/>
              </a:spcBef>
              <a:spcAft>
                <a:spcPts val="0"/>
              </a:spcAft>
              <a:buNone/>
            </a:pPr>
            <a:r>
              <a:rPr lang="es-419" dirty="0">
                <a:latin typeface="Hammersmith One"/>
                <a:ea typeface="Hammersmith One"/>
                <a:cs typeface="Hammersmith One"/>
                <a:sym typeface="Hammersmith One"/>
              </a:rPr>
              <a:t>- Al estudiar la diferencia  en frecuencia de los picos encontrados para cada geometría estudiada, se obtuvo que para el modo de bulk (volúmen) el comportamiento se diferenció más para relaciones de aspecto menores a 7, mientras que para las mayores se volvió similar.</a:t>
            </a:r>
            <a:endParaRPr dirty="0">
              <a:latin typeface="Hammersmith One"/>
              <a:ea typeface="Hammersmith One"/>
              <a:cs typeface="Hammersmith One"/>
              <a:sym typeface="Hammersmith One"/>
            </a:endParaRPr>
          </a:p>
          <a:p>
            <a:pPr marL="0" lvl="0" indent="0" algn="l" rtl="0">
              <a:spcBef>
                <a:spcPts val="0"/>
              </a:spcBef>
              <a:spcAft>
                <a:spcPts val="0"/>
              </a:spcAft>
              <a:buNone/>
            </a:pPr>
            <a:endParaRPr dirty="0">
              <a:latin typeface="Hammersmith One"/>
              <a:ea typeface="Hammersmith One"/>
              <a:cs typeface="Hammersmith One"/>
              <a:sym typeface="Hammersmith One"/>
            </a:endParaRPr>
          </a:p>
          <a:p>
            <a:pPr marL="0" lvl="0" indent="0" algn="l" rtl="0">
              <a:spcBef>
                <a:spcPts val="0"/>
              </a:spcBef>
              <a:spcAft>
                <a:spcPts val="0"/>
              </a:spcAft>
              <a:buNone/>
            </a:pPr>
            <a:r>
              <a:rPr lang="es-419" dirty="0">
                <a:latin typeface="Hammersmith One"/>
                <a:ea typeface="Hammersmith One"/>
                <a:cs typeface="Hammersmith One"/>
                <a:sym typeface="Hammersmith One"/>
              </a:rPr>
              <a:t>- Se pudo ver a través del mapeo espectral las zonas más perturbadas en el material magnético por el pulso aplicado para cada frecuencia de resonancia.</a:t>
            </a:r>
            <a:endParaRPr dirty="0">
              <a:latin typeface="Hammersmith One"/>
              <a:ea typeface="Hammersmith One"/>
              <a:cs typeface="Hammersmith One"/>
              <a:sym typeface="Hammersmith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397A0A4-68FA-445D-BCC3-95FFEB867D1A}"/>
              </a:ext>
            </a:extLst>
          </p:cNvPr>
          <p:cNvSpPr txBox="1">
            <a:spLocks/>
          </p:cNvSpPr>
          <p:nvPr/>
        </p:nvSpPr>
        <p:spPr>
          <a:xfrm>
            <a:off x="2484120" y="28322"/>
            <a:ext cx="5372100" cy="731160"/>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500" b="1" dirty="0">
                <a:effectLst>
                  <a:outerShdw blurRad="38100" dist="38100" dir="2700000" algn="tl">
                    <a:srgbClr val="000000">
                      <a:alpha val="43137"/>
                    </a:srgbClr>
                  </a:outerShdw>
                </a:effectLst>
              </a:rPr>
              <a:t>¡MUCHAS GRACIAS!</a:t>
            </a:r>
            <a:endParaRPr lang="es-AR" sz="4500" b="1"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EBA320D-04D7-4B0E-AFA6-96C13DE449D3}"/>
              </a:ext>
            </a:extLst>
          </p:cNvPr>
          <p:cNvSpPr txBox="1"/>
          <p:nvPr/>
        </p:nvSpPr>
        <p:spPr>
          <a:xfrm>
            <a:off x="407989" y="2329376"/>
            <a:ext cx="3666388" cy="507831"/>
          </a:xfrm>
          <a:prstGeom prst="rect">
            <a:avLst/>
          </a:prstGeom>
          <a:noFill/>
        </p:spPr>
        <p:txBody>
          <a:bodyPr wrap="none" rtlCol="0">
            <a:spAutoFit/>
          </a:bodyPr>
          <a:lstStyle/>
          <a:p>
            <a:r>
              <a:rPr lang="es-ES" sz="2700" dirty="0"/>
              <a:t>A la red colaboradores</a:t>
            </a:r>
            <a:endParaRPr lang="es-AR" sz="2700" dirty="0"/>
          </a:p>
        </p:txBody>
      </p:sp>
      <p:sp>
        <p:nvSpPr>
          <p:cNvPr id="8" name="Título 1">
            <a:extLst>
              <a:ext uri="{FF2B5EF4-FFF2-40B4-BE49-F238E27FC236}">
                <a16:creationId xmlns:a16="http://schemas.microsoft.com/office/drawing/2014/main" id="{7C599211-8C3E-4BC5-B016-FCE3CD3AFADA}"/>
              </a:ext>
            </a:extLst>
          </p:cNvPr>
          <p:cNvSpPr txBox="1">
            <a:spLocks/>
          </p:cNvSpPr>
          <p:nvPr/>
        </p:nvSpPr>
        <p:spPr>
          <a:xfrm>
            <a:off x="3889106" y="884446"/>
            <a:ext cx="5372100" cy="7311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700" b="1" dirty="0"/>
              <a:t>A las entidades que nos financian: </a:t>
            </a:r>
          </a:p>
          <a:p>
            <a:pPr algn="ctr"/>
            <a:r>
              <a:rPr lang="es-ES" sz="2700" b="1" dirty="0"/>
              <a:t>FONCYT-</a:t>
            </a:r>
            <a:r>
              <a:rPr lang="es-ES" sz="2700" b="1" dirty="0" err="1"/>
              <a:t>SECyT</a:t>
            </a:r>
            <a:r>
              <a:rPr lang="es-ES" sz="2700" b="1" dirty="0"/>
              <a:t>-UNC</a:t>
            </a:r>
          </a:p>
        </p:txBody>
      </p:sp>
      <p:sp>
        <p:nvSpPr>
          <p:cNvPr id="9" name="CuadroTexto 8">
            <a:extLst>
              <a:ext uri="{FF2B5EF4-FFF2-40B4-BE49-F238E27FC236}">
                <a16:creationId xmlns:a16="http://schemas.microsoft.com/office/drawing/2014/main" id="{CDFE0DC0-33BD-4936-B40E-4C630B17C276}"/>
              </a:ext>
            </a:extLst>
          </p:cNvPr>
          <p:cNvSpPr txBox="1"/>
          <p:nvPr/>
        </p:nvSpPr>
        <p:spPr>
          <a:xfrm>
            <a:off x="491227" y="630530"/>
            <a:ext cx="2935419" cy="507831"/>
          </a:xfrm>
          <a:prstGeom prst="rect">
            <a:avLst/>
          </a:prstGeom>
          <a:noFill/>
        </p:spPr>
        <p:txBody>
          <a:bodyPr wrap="none" rtlCol="0">
            <a:spAutoFit/>
          </a:bodyPr>
          <a:lstStyle/>
          <a:p>
            <a:r>
              <a:rPr lang="es-ES" sz="2700" dirty="0"/>
              <a:t>A la organización </a:t>
            </a:r>
            <a:endParaRPr lang="es-AR" sz="2700" dirty="0"/>
          </a:p>
        </p:txBody>
      </p:sp>
      <p:pic>
        <p:nvPicPr>
          <p:cNvPr id="10" name="Imagen 9">
            <a:extLst>
              <a:ext uri="{FF2B5EF4-FFF2-40B4-BE49-F238E27FC236}">
                <a16:creationId xmlns:a16="http://schemas.microsoft.com/office/drawing/2014/main" id="{0FACB83D-CBA1-4407-A181-5CB91DEF7F5A}"/>
              </a:ext>
            </a:extLst>
          </p:cNvPr>
          <p:cNvPicPr>
            <a:picLocks noChangeAspect="1"/>
          </p:cNvPicPr>
          <p:nvPr/>
        </p:nvPicPr>
        <p:blipFill rotWithShape="1">
          <a:blip r:embed="rId3"/>
          <a:srcRect l="12408" t="1285" r="919" b="-1285"/>
          <a:stretch/>
        </p:blipFill>
        <p:spPr>
          <a:xfrm>
            <a:off x="4781752" y="2062376"/>
            <a:ext cx="3893264" cy="2075976"/>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E8B87281-FD61-4DC9-8A00-29F1B3577D14}"/>
              </a:ext>
            </a:extLst>
          </p:cNvPr>
          <p:cNvPicPr>
            <a:picLocks noChangeAspect="1"/>
          </p:cNvPicPr>
          <p:nvPr/>
        </p:nvPicPr>
        <p:blipFill rotWithShape="1">
          <a:blip r:embed="rId4"/>
          <a:srcRect l="6417" t="10963" r="68916" b="76741"/>
          <a:stretch/>
        </p:blipFill>
        <p:spPr>
          <a:xfrm>
            <a:off x="100958" y="1180830"/>
            <a:ext cx="3715958" cy="1041975"/>
          </a:xfrm>
          <a:prstGeom prst="rect">
            <a:avLst/>
          </a:prstGeom>
        </p:spPr>
      </p:pic>
      <p:sp>
        <p:nvSpPr>
          <p:cNvPr id="13" name="CuadroTexto 12">
            <a:extLst>
              <a:ext uri="{FF2B5EF4-FFF2-40B4-BE49-F238E27FC236}">
                <a16:creationId xmlns:a16="http://schemas.microsoft.com/office/drawing/2014/main" id="{47E50D94-1A6A-4795-A2E8-4BDF95632140}"/>
              </a:ext>
            </a:extLst>
          </p:cNvPr>
          <p:cNvSpPr txBox="1"/>
          <p:nvPr/>
        </p:nvSpPr>
        <p:spPr>
          <a:xfrm>
            <a:off x="169192" y="4300733"/>
            <a:ext cx="8805617" cy="553998"/>
          </a:xfrm>
          <a:prstGeom prst="rect">
            <a:avLst/>
          </a:prstGeom>
          <a:noFill/>
        </p:spPr>
        <p:txBody>
          <a:bodyPr wrap="none" rtlCol="0">
            <a:spAutoFit/>
          </a:bodyPr>
          <a:lstStyle/>
          <a:p>
            <a:pPr algn="ctr"/>
            <a:r>
              <a:rPr lang="es-ES" sz="3000" b="1" dirty="0"/>
              <a:t>¡A ustedes por escucharnos! ……¿Preguntas? </a:t>
            </a:r>
            <a:endParaRPr lang="es-AR" sz="3000" b="1" dirty="0"/>
          </a:p>
        </p:txBody>
      </p:sp>
      <p:sp>
        <p:nvSpPr>
          <p:cNvPr id="14" name="CuadroTexto 13">
            <a:extLst>
              <a:ext uri="{FF2B5EF4-FFF2-40B4-BE49-F238E27FC236}">
                <a16:creationId xmlns:a16="http://schemas.microsoft.com/office/drawing/2014/main" id="{FBFC4D5F-9564-4614-BE80-C14C26220DEC}"/>
              </a:ext>
            </a:extLst>
          </p:cNvPr>
          <p:cNvSpPr txBox="1"/>
          <p:nvPr/>
        </p:nvSpPr>
        <p:spPr>
          <a:xfrm>
            <a:off x="53114" y="2785352"/>
            <a:ext cx="4546437" cy="784830"/>
          </a:xfrm>
          <a:prstGeom prst="rect">
            <a:avLst/>
          </a:prstGeom>
          <a:noFill/>
        </p:spPr>
        <p:txBody>
          <a:bodyPr wrap="none" rtlCol="0">
            <a:spAutoFit/>
          </a:bodyPr>
          <a:lstStyle/>
          <a:p>
            <a:pPr algn="ctr"/>
            <a:r>
              <a:rPr lang="es-ES" sz="1500" dirty="0"/>
              <a:t>Trabajo realizado en el marco del curso binacional </a:t>
            </a:r>
          </a:p>
          <a:p>
            <a:pPr algn="ctr"/>
            <a:r>
              <a:rPr lang="es-ES" sz="1500" dirty="0"/>
              <a:t>“</a:t>
            </a:r>
            <a:r>
              <a:rPr lang="es-ES" sz="1500" dirty="0" err="1"/>
              <a:t>Micromagnetismo</a:t>
            </a:r>
            <a:r>
              <a:rPr lang="es-ES" sz="1500" dirty="0"/>
              <a:t> aplicado a</a:t>
            </a:r>
          </a:p>
          <a:p>
            <a:pPr algn="ctr"/>
            <a:r>
              <a:rPr lang="es-ES" sz="1500" dirty="0"/>
              <a:t> estructuras de baja dimensionalidad”</a:t>
            </a:r>
            <a:endParaRPr lang="es-AR" sz="1500" dirty="0"/>
          </a:p>
        </p:txBody>
      </p:sp>
      <p:pic>
        <p:nvPicPr>
          <p:cNvPr id="3" name="Imagen 2">
            <a:extLst>
              <a:ext uri="{FF2B5EF4-FFF2-40B4-BE49-F238E27FC236}">
                <a16:creationId xmlns:a16="http://schemas.microsoft.com/office/drawing/2014/main" id="{DBC809B3-36FA-8C47-90F3-795C677631EA}"/>
              </a:ext>
            </a:extLst>
          </p:cNvPr>
          <p:cNvPicPr>
            <a:picLocks noChangeAspect="1"/>
          </p:cNvPicPr>
          <p:nvPr/>
        </p:nvPicPr>
        <p:blipFill rotWithShape="1">
          <a:blip r:embed="rId5"/>
          <a:srcRect l="51997" t="33840"/>
          <a:stretch/>
        </p:blipFill>
        <p:spPr>
          <a:xfrm>
            <a:off x="8050491" y="2500535"/>
            <a:ext cx="417133" cy="569633"/>
          </a:xfrm>
          <a:prstGeom prst="rect">
            <a:avLst/>
          </a:prstGeom>
        </p:spPr>
      </p:pic>
      <p:pic>
        <p:nvPicPr>
          <p:cNvPr id="5" name="Imagen 4">
            <a:extLst>
              <a:ext uri="{FF2B5EF4-FFF2-40B4-BE49-F238E27FC236}">
                <a16:creationId xmlns:a16="http://schemas.microsoft.com/office/drawing/2014/main" id="{5B53B20D-7DFC-D245-9329-779F6197EA2E}"/>
              </a:ext>
            </a:extLst>
          </p:cNvPr>
          <p:cNvPicPr>
            <a:picLocks noChangeAspect="1"/>
          </p:cNvPicPr>
          <p:nvPr/>
        </p:nvPicPr>
        <p:blipFill>
          <a:blip r:embed="rId6"/>
          <a:stretch>
            <a:fillRect/>
          </a:stretch>
        </p:blipFill>
        <p:spPr>
          <a:xfrm>
            <a:off x="4953000" y="3282283"/>
            <a:ext cx="353926" cy="624840"/>
          </a:xfrm>
          <a:prstGeom prst="rect">
            <a:avLst/>
          </a:prstGeom>
        </p:spPr>
      </p:pic>
    </p:spTree>
    <p:extLst>
      <p:ext uri="{BB962C8B-B14F-4D97-AF65-F5344CB8AC3E}">
        <p14:creationId xmlns:p14="http://schemas.microsoft.com/office/powerpoint/2010/main" val="200387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s-419"/>
              <a:t>2</a:t>
            </a:fld>
            <a:endParaRPr/>
          </a:p>
        </p:txBody>
      </p:sp>
      <p:pic>
        <p:nvPicPr>
          <p:cNvPr id="114" name="Google Shape;114;p26"/>
          <p:cNvPicPr preferRelativeResize="0"/>
          <p:nvPr/>
        </p:nvPicPr>
        <p:blipFill rotWithShape="1">
          <a:blip r:embed="rId3">
            <a:alphaModFix/>
          </a:blip>
          <a:srcRect l="-94370" t="508129" r="94370" b="-508129"/>
          <a:stretch/>
        </p:blipFill>
        <p:spPr>
          <a:xfrm>
            <a:off x="1291238" y="2843750"/>
            <a:ext cx="1334000" cy="400200"/>
          </a:xfrm>
          <a:prstGeom prst="rect">
            <a:avLst/>
          </a:prstGeom>
          <a:noFill/>
          <a:ln>
            <a:noFill/>
          </a:ln>
        </p:spPr>
      </p:pic>
      <p:sp>
        <p:nvSpPr>
          <p:cNvPr id="115" name="Google Shape;115;p26"/>
          <p:cNvSpPr txBox="1"/>
          <p:nvPr/>
        </p:nvSpPr>
        <p:spPr>
          <a:xfrm>
            <a:off x="105025" y="2283575"/>
            <a:ext cx="1242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116" name="Google Shape;116;p26"/>
          <p:cNvGrpSpPr/>
          <p:nvPr/>
        </p:nvGrpSpPr>
        <p:grpSpPr>
          <a:xfrm>
            <a:off x="453000" y="80225"/>
            <a:ext cx="8238000" cy="400188"/>
            <a:chOff x="453000" y="80225"/>
            <a:chExt cx="8238000" cy="400188"/>
          </a:xfrm>
        </p:grpSpPr>
        <p:sp>
          <p:nvSpPr>
            <p:cNvPr id="117" name="Google Shape;117;p26"/>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Motivación</a:t>
              </a:r>
              <a:endParaRPr sz="1800">
                <a:latin typeface="Hammersmith One"/>
                <a:ea typeface="Hammersmith One"/>
                <a:cs typeface="Hammersmith One"/>
                <a:sym typeface="Hammersmith One"/>
              </a:endParaRPr>
            </a:p>
          </p:txBody>
        </p:sp>
        <p:cxnSp>
          <p:nvCxnSpPr>
            <p:cNvPr id="118" name="Google Shape;118;p26"/>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119" name="Google Shape;119;p26"/>
          <p:cNvPicPr preferRelativeResize="0"/>
          <p:nvPr/>
        </p:nvPicPr>
        <p:blipFill rotWithShape="1">
          <a:blip r:embed="rId4">
            <a:alphaModFix/>
          </a:blip>
          <a:srcRect b="66659"/>
          <a:stretch/>
        </p:blipFill>
        <p:spPr>
          <a:xfrm>
            <a:off x="452938" y="1181263"/>
            <a:ext cx="6213975" cy="899299"/>
          </a:xfrm>
          <a:prstGeom prst="rect">
            <a:avLst/>
          </a:prstGeom>
          <a:noFill/>
          <a:ln>
            <a:noFill/>
          </a:ln>
        </p:spPr>
      </p:pic>
      <p:pic>
        <p:nvPicPr>
          <p:cNvPr id="120" name="Google Shape;120;p26"/>
          <p:cNvPicPr preferRelativeResize="0"/>
          <p:nvPr/>
        </p:nvPicPr>
        <p:blipFill rotWithShape="1">
          <a:blip r:embed="rId5">
            <a:alphaModFix/>
          </a:blip>
          <a:srcRect l="23488" t="23553" r="42826"/>
          <a:stretch/>
        </p:blipFill>
        <p:spPr>
          <a:xfrm>
            <a:off x="3550663" y="2839725"/>
            <a:ext cx="2384639" cy="2160000"/>
          </a:xfrm>
          <a:prstGeom prst="rect">
            <a:avLst/>
          </a:prstGeom>
          <a:noFill/>
          <a:ln>
            <a:noFill/>
          </a:ln>
        </p:spPr>
      </p:pic>
      <p:sp>
        <p:nvSpPr>
          <p:cNvPr id="121" name="Google Shape;121;p26"/>
          <p:cNvSpPr txBox="1"/>
          <p:nvPr/>
        </p:nvSpPr>
        <p:spPr>
          <a:xfrm>
            <a:off x="453003" y="618247"/>
            <a:ext cx="2557800" cy="360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Micromagnetismo</a:t>
            </a:r>
            <a:endParaRPr sz="1800">
              <a:latin typeface="Hammersmith One"/>
              <a:ea typeface="Hammersmith One"/>
              <a:cs typeface="Hammersmith One"/>
              <a:sym typeface="Hammersmith One"/>
            </a:endParaRPr>
          </a:p>
        </p:txBody>
      </p:sp>
      <p:sp>
        <p:nvSpPr>
          <p:cNvPr id="122" name="Google Shape;122;p26"/>
          <p:cNvSpPr txBox="1"/>
          <p:nvPr/>
        </p:nvSpPr>
        <p:spPr>
          <a:xfrm>
            <a:off x="452950" y="2378926"/>
            <a:ext cx="2557800" cy="5616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FMR:Resonancia Ferromagnética</a:t>
            </a:r>
            <a:endParaRPr sz="1800">
              <a:latin typeface="Hammersmith One"/>
              <a:ea typeface="Hammersmith One"/>
              <a:cs typeface="Hammersmith One"/>
              <a:sym typeface="Hammersmith One"/>
            </a:endParaRPr>
          </a:p>
        </p:txBody>
      </p:sp>
      <p:sp>
        <p:nvSpPr>
          <p:cNvPr id="123" name="Google Shape;123;p26"/>
          <p:cNvSpPr txBox="1"/>
          <p:nvPr/>
        </p:nvSpPr>
        <p:spPr>
          <a:xfrm>
            <a:off x="510025" y="4659925"/>
            <a:ext cx="6699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4" name="Google Shape;124;p26"/>
          <p:cNvPicPr preferRelativeResize="0"/>
          <p:nvPr/>
        </p:nvPicPr>
        <p:blipFill>
          <a:blip r:embed="rId6">
            <a:alphaModFix/>
          </a:blip>
          <a:stretch>
            <a:fillRect/>
          </a:stretch>
        </p:blipFill>
        <p:spPr>
          <a:xfrm>
            <a:off x="7043839" y="2283574"/>
            <a:ext cx="1877400" cy="2520000"/>
          </a:xfrm>
          <a:prstGeom prst="rect">
            <a:avLst/>
          </a:prstGeom>
          <a:noFill/>
          <a:ln>
            <a:noFill/>
          </a:ln>
        </p:spPr>
      </p:pic>
      <p:sp>
        <p:nvSpPr>
          <p:cNvPr id="125" name="Google Shape;125;p26"/>
          <p:cNvSpPr txBox="1"/>
          <p:nvPr/>
        </p:nvSpPr>
        <p:spPr>
          <a:xfrm>
            <a:off x="2077925" y="3059800"/>
            <a:ext cx="364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6" name="Google Shape;126;p26"/>
          <p:cNvSpPr txBox="1"/>
          <p:nvPr/>
        </p:nvSpPr>
        <p:spPr>
          <a:xfrm>
            <a:off x="3550675" y="4743300"/>
            <a:ext cx="636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7" name="Google Shape;127;p26"/>
          <p:cNvPicPr preferRelativeResize="0"/>
          <p:nvPr/>
        </p:nvPicPr>
        <p:blipFill>
          <a:blip r:embed="rId7">
            <a:alphaModFix/>
          </a:blip>
          <a:stretch>
            <a:fillRect/>
          </a:stretch>
        </p:blipFill>
        <p:spPr>
          <a:xfrm>
            <a:off x="5689862" y="568500"/>
            <a:ext cx="3331291" cy="720000"/>
          </a:xfrm>
          <a:prstGeom prst="rect">
            <a:avLst/>
          </a:prstGeom>
          <a:noFill/>
          <a:ln>
            <a:noFill/>
          </a:ln>
        </p:spPr>
      </p:pic>
      <p:sp>
        <p:nvSpPr>
          <p:cNvPr id="128" name="Google Shape;128;p26"/>
          <p:cNvSpPr txBox="1"/>
          <p:nvPr/>
        </p:nvSpPr>
        <p:spPr>
          <a:xfrm>
            <a:off x="7818950" y="667675"/>
            <a:ext cx="114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M(r,t),H(r,t)</a:t>
            </a:r>
            <a:endParaRPr/>
          </a:p>
        </p:txBody>
      </p:sp>
      <p:sp>
        <p:nvSpPr>
          <p:cNvPr id="129" name="Google Shape;129;p26"/>
          <p:cNvSpPr txBox="1"/>
          <p:nvPr/>
        </p:nvSpPr>
        <p:spPr>
          <a:xfrm>
            <a:off x="452953" y="3491847"/>
            <a:ext cx="2557800" cy="360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Método Ringdown</a:t>
            </a:r>
            <a:endParaRPr sz="1800">
              <a:latin typeface="Hammersmith One"/>
              <a:ea typeface="Hammersmith One"/>
              <a:cs typeface="Hammersmith One"/>
              <a:sym typeface="Hammersmith One"/>
            </a:endParaRPr>
          </a:p>
        </p:txBody>
      </p:sp>
      <p:sp>
        <p:nvSpPr>
          <p:cNvPr id="130" name="Google Shape;130;p26"/>
          <p:cNvSpPr/>
          <p:nvPr/>
        </p:nvSpPr>
        <p:spPr>
          <a:xfrm rot="5400000">
            <a:off x="3125225" y="3331913"/>
            <a:ext cx="103800" cy="720000"/>
          </a:xfrm>
          <a:prstGeom prst="upArrow">
            <a:avLst>
              <a:gd name="adj1" fmla="val 50000"/>
              <a:gd name="adj2" fmla="val 175399"/>
            </a:avLst>
          </a:prstGeom>
          <a:solidFill>
            <a:srgbClr val="FFC98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txBox="1"/>
          <p:nvPr/>
        </p:nvSpPr>
        <p:spPr>
          <a:xfrm>
            <a:off x="3944575" y="2896000"/>
            <a:ext cx="7461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6"/>
          <p:cNvSpPr txBox="1"/>
          <p:nvPr/>
        </p:nvSpPr>
        <p:spPr>
          <a:xfrm>
            <a:off x="3748403" y="2479722"/>
            <a:ext cx="2557800" cy="360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Montaje experimental</a:t>
            </a:r>
            <a:endParaRPr sz="1800">
              <a:latin typeface="Hammersmith One"/>
              <a:ea typeface="Hammersmith One"/>
              <a:cs typeface="Hammersmith One"/>
              <a:sym typeface="Hammersmith One"/>
            </a:endParaRPr>
          </a:p>
        </p:txBody>
      </p:sp>
      <p:sp>
        <p:nvSpPr>
          <p:cNvPr id="133" name="Google Shape;133;p26"/>
          <p:cNvSpPr/>
          <p:nvPr/>
        </p:nvSpPr>
        <p:spPr>
          <a:xfrm rot="5400000">
            <a:off x="6554600" y="2299713"/>
            <a:ext cx="103800" cy="720000"/>
          </a:xfrm>
          <a:prstGeom prst="upArrow">
            <a:avLst>
              <a:gd name="adj1" fmla="val 50000"/>
              <a:gd name="adj2" fmla="val 175399"/>
            </a:avLst>
          </a:prstGeom>
          <a:solidFill>
            <a:srgbClr val="FFC98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6"/>
          <p:cNvCxnSpPr/>
          <p:nvPr/>
        </p:nvCxnSpPr>
        <p:spPr>
          <a:xfrm rot="10800000" flipH="1">
            <a:off x="453000" y="2178150"/>
            <a:ext cx="8238000" cy="7800"/>
          </a:xfrm>
          <a:prstGeom prst="straightConnector1">
            <a:avLst/>
          </a:prstGeom>
          <a:noFill/>
          <a:ln w="28575" cap="flat" cmpd="sng">
            <a:solidFill>
              <a:srgbClr val="FFC98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s-419"/>
              <a:t>3</a:t>
            </a:fld>
            <a:endParaRPr/>
          </a:p>
        </p:txBody>
      </p:sp>
      <p:pic>
        <p:nvPicPr>
          <p:cNvPr id="140" name="Google Shape;140;p27"/>
          <p:cNvPicPr preferRelativeResize="0"/>
          <p:nvPr/>
        </p:nvPicPr>
        <p:blipFill>
          <a:blip r:embed="rId3">
            <a:alphaModFix/>
          </a:blip>
          <a:stretch>
            <a:fillRect/>
          </a:stretch>
        </p:blipFill>
        <p:spPr>
          <a:xfrm>
            <a:off x="99600" y="1210738"/>
            <a:ext cx="5759999" cy="2591999"/>
          </a:xfrm>
          <a:prstGeom prst="rect">
            <a:avLst/>
          </a:prstGeom>
          <a:noFill/>
          <a:ln>
            <a:noFill/>
          </a:ln>
        </p:spPr>
      </p:pic>
      <p:pic>
        <p:nvPicPr>
          <p:cNvPr id="141" name="Google Shape;141;p27"/>
          <p:cNvPicPr preferRelativeResize="0"/>
          <p:nvPr/>
        </p:nvPicPr>
        <p:blipFill rotWithShape="1">
          <a:blip r:embed="rId4">
            <a:alphaModFix/>
          </a:blip>
          <a:srcRect l="15064" t="45265" r="13404"/>
          <a:stretch/>
        </p:blipFill>
        <p:spPr>
          <a:xfrm>
            <a:off x="6049875" y="1093650"/>
            <a:ext cx="2340001" cy="1758925"/>
          </a:xfrm>
          <a:prstGeom prst="rect">
            <a:avLst/>
          </a:prstGeom>
          <a:noFill/>
          <a:ln>
            <a:noFill/>
          </a:ln>
        </p:spPr>
      </p:pic>
      <p:pic>
        <p:nvPicPr>
          <p:cNvPr id="142" name="Google Shape;142;p27"/>
          <p:cNvPicPr preferRelativeResize="0"/>
          <p:nvPr/>
        </p:nvPicPr>
        <p:blipFill rotWithShape="1">
          <a:blip r:embed="rId5">
            <a:alphaModFix/>
          </a:blip>
          <a:srcRect l="53653" r="2412" b="52155"/>
          <a:stretch/>
        </p:blipFill>
        <p:spPr>
          <a:xfrm>
            <a:off x="6049875" y="2852575"/>
            <a:ext cx="2340000" cy="1820049"/>
          </a:xfrm>
          <a:prstGeom prst="rect">
            <a:avLst/>
          </a:prstGeom>
          <a:noFill/>
          <a:ln>
            <a:noFill/>
          </a:ln>
        </p:spPr>
      </p:pic>
      <p:pic>
        <p:nvPicPr>
          <p:cNvPr id="143" name="Google Shape;143;p27"/>
          <p:cNvPicPr preferRelativeResize="0"/>
          <p:nvPr/>
        </p:nvPicPr>
        <p:blipFill rotWithShape="1">
          <a:blip r:embed="rId6">
            <a:alphaModFix/>
          </a:blip>
          <a:srcRect l="-94370" t="508129" r="94370" b="-508129"/>
          <a:stretch/>
        </p:blipFill>
        <p:spPr>
          <a:xfrm>
            <a:off x="1291238" y="2843750"/>
            <a:ext cx="1334000" cy="400200"/>
          </a:xfrm>
          <a:prstGeom prst="rect">
            <a:avLst/>
          </a:prstGeom>
          <a:noFill/>
          <a:ln>
            <a:noFill/>
          </a:ln>
        </p:spPr>
      </p:pic>
      <p:grpSp>
        <p:nvGrpSpPr>
          <p:cNvPr id="144" name="Google Shape;144;p27"/>
          <p:cNvGrpSpPr/>
          <p:nvPr/>
        </p:nvGrpSpPr>
        <p:grpSpPr>
          <a:xfrm>
            <a:off x="453000" y="80225"/>
            <a:ext cx="8238000" cy="400188"/>
            <a:chOff x="453000" y="80225"/>
            <a:chExt cx="8238000" cy="400188"/>
          </a:xfrm>
        </p:grpSpPr>
        <p:sp>
          <p:nvSpPr>
            <p:cNvPr id="145" name="Google Shape;145;p27"/>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Motivación</a:t>
              </a:r>
              <a:endParaRPr sz="1800">
                <a:latin typeface="Hammersmith One"/>
                <a:ea typeface="Hammersmith One"/>
                <a:cs typeface="Hammersmith One"/>
                <a:sym typeface="Hammersmith One"/>
              </a:endParaRPr>
            </a:p>
          </p:txBody>
        </p:sp>
        <p:cxnSp>
          <p:nvCxnSpPr>
            <p:cNvPr id="146" name="Google Shape;146;p27"/>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sp>
        <p:nvSpPr>
          <p:cNvPr id="147" name="Google Shape;147;p27"/>
          <p:cNvSpPr txBox="1"/>
          <p:nvPr/>
        </p:nvSpPr>
        <p:spPr>
          <a:xfrm>
            <a:off x="3168588" y="607035"/>
            <a:ext cx="2806800" cy="360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Aplicaciones</a:t>
            </a:r>
            <a:endParaRPr sz="1800">
              <a:latin typeface="Hammersmith One"/>
              <a:ea typeface="Hammersmith One"/>
              <a:cs typeface="Hammersmith One"/>
              <a:sym typeface="Hammersmith One"/>
            </a:endParaRPr>
          </a:p>
        </p:txBody>
      </p:sp>
      <p:sp>
        <p:nvSpPr>
          <p:cNvPr id="148" name="Google Shape;148;p27"/>
          <p:cNvSpPr txBox="1"/>
          <p:nvPr/>
        </p:nvSpPr>
        <p:spPr>
          <a:xfrm>
            <a:off x="6118475" y="1093650"/>
            <a:ext cx="298500" cy="400200"/>
          </a:xfrm>
          <a:prstGeom prst="rect">
            <a:avLst/>
          </a:prstGeom>
          <a:solidFill>
            <a:srgbClr val="99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9" name="Google Shape;149;p27"/>
          <p:cNvSpPr txBox="1"/>
          <p:nvPr/>
        </p:nvSpPr>
        <p:spPr>
          <a:xfrm>
            <a:off x="-20663" y="3835193"/>
            <a:ext cx="5975400" cy="13957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419" sz="900" dirty="0">
                <a:solidFill>
                  <a:schemeClr val="dk1"/>
                </a:solidFill>
              </a:rPr>
              <a:t>[1] Moreno, J. A., Bran, C., Vazquez, M., &amp; Kosel, J. (2021). Cylindrical Magnetic Nanowires Applications. IEEE Transactions on Magnetics, 1–1. doi:10.1109/tmag.2021.3055338 </a:t>
            </a:r>
            <a:endParaRPr sz="900" dirty="0">
              <a:solidFill>
                <a:schemeClr val="dk1"/>
              </a:solidFill>
            </a:endParaRPr>
          </a:p>
          <a:p>
            <a:pPr marL="0" lvl="0" indent="0" algn="l" rtl="0">
              <a:lnSpc>
                <a:spcPct val="115000"/>
              </a:lnSpc>
              <a:spcBef>
                <a:spcPts val="1400"/>
              </a:spcBef>
              <a:spcAft>
                <a:spcPts val="1400"/>
              </a:spcAft>
              <a:buClr>
                <a:schemeClr val="dk1"/>
              </a:buClr>
              <a:buSzPts val="1100"/>
              <a:buFont typeface="Arial"/>
              <a:buNone/>
            </a:pPr>
            <a:r>
              <a:rPr lang="es-419" sz="900" dirty="0">
                <a:solidFill>
                  <a:schemeClr val="dk1"/>
                </a:solidFill>
              </a:rPr>
              <a:t>2] Darques, M., De La Torre Medina, J., Piraux, L., Cagnon, L.,Huynen, I. (2010). Microwave circulator based on ferromagnetic nanowires in an alumina template. Nanontechnology. doi:10.1088/0957-4484/21/14/145208 </a:t>
            </a:r>
            <a:r>
              <a:rPr lang="es-419" sz="1100" dirty="0">
                <a:solidFill>
                  <a:schemeClr val="dk1"/>
                </a:solidFill>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3">
            <a:alphaModFix/>
          </a:blip>
          <a:srcRect/>
          <a:stretch/>
        </p:blipFill>
        <p:spPr>
          <a:xfrm>
            <a:off x="6284554" y="1400908"/>
            <a:ext cx="2520000" cy="562800"/>
          </a:xfrm>
          <a:prstGeom prst="rect">
            <a:avLst/>
          </a:prstGeom>
          <a:noFill/>
          <a:ln>
            <a:noFill/>
          </a:ln>
        </p:spPr>
      </p:pic>
      <p:sp>
        <p:nvSpPr>
          <p:cNvPr id="155" name="Google Shape;15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s-419"/>
              <a:t>4</a:t>
            </a:fld>
            <a:endParaRPr/>
          </a:p>
        </p:txBody>
      </p:sp>
      <p:cxnSp>
        <p:nvCxnSpPr>
          <p:cNvPr id="156" name="Google Shape;156;p28"/>
          <p:cNvCxnSpPr/>
          <p:nvPr/>
        </p:nvCxnSpPr>
        <p:spPr>
          <a:xfrm>
            <a:off x="2708211" y="793343"/>
            <a:ext cx="0" cy="3870000"/>
          </a:xfrm>
          <a:prstGeom prst="straightConnector1">
            <a:avLst/>
          </a:prstGeom>
          <a:noFill/>
          <a:ln w="25400" cap="flat" cmpd="sng">
            <a:solidFill>
              <a:srgbClr val="FFC982"/>
            </a:solidFill>
            <a:prstDash val="solid"/>
            <a:round/>
            <a:headEnd type="none" w="sm" len="sm"/>
            <a:tailEnd type="none" w="sm" len="sm"/>
          </a:ln>
          <a:effectLst>
            <a:outerShdw blurRad="40000" dist="20000" dir="5400000" rotWithShape="0">
              <a:srgbClr val="000000">
                <a:alpha val="37647"/>
              </a:srgbClr>
            </a:outerShdw>
          </a:effectLst>
        </p:spPr>
      </p:cxnSp>
      <p:grpSp>
        <p:nvGrpSpPr>
          <p:cNvPr id="157" name="Google Shape;157;p28"/>
          <p:cNvGrpSpPr/>
          <p:nvPr/>
        </p:nvGrpSpPr>
        <p:grpSpPr>
          <a:xfrm>
            <a:off x="453000" y="80225"/>
            <a:ext cx="8238000" cy="400188"/>
            <a:chOff x="453000" y="80225"/>
            <a:chExt cx="8238000" cy="400188"/>
          </a:xfrm>
        </p:grpSpPr>
        <p:sp>
          <p:nvSpPr>
            <p:cNvPr id="158" name="Google Shape;158;p28"/>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Introducción</a:t>
              </a:r>
              <a:endParaRPr sz="1800">
                <a:latin typeface="Hammersmith One"/>
                <a:ea typeface="Hammersmith One"/>
                <a:cs typeface="Hammersmith One"/>
                <a:sym typeface="Hammersmith One"/>
              </a:endParaRPr>
            </a:p>
          </p:txBody>
        </p:sp>
        <p:cxnSp>
          <p:nvCxnSpPr>
            <p:cNvPr id="159" name="Google Shape;159;p28"/>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160" name="Google Shape;160;p28"/>
          <p:cNvPicPr preferRelativeResize="0"/>
          <p:nvPr/>
        </p:nvPicPr>
        <p:blipFill rotWithShape="1">
          <a:blip r:embed="rId4">
            <a:alphaModFix/>
          </a:blip>
          <a:srcRect t="7791"/>
          <a:stretch/>
        </p:blipFill>
        <p:spPr>
          <a:xfrm>
            <a:off x="54725" y="2046662"/>
            <a:ext cx="2520000" cy="1178100"/>
          </a:xfrm>
          <a:prstGeom prst="rect">
            <a:avLst/>
          </a:prstGeom>
          <a:noFill/>
          <a:ln>
            <a:noFill/>
          </a:ln>
        </p:spPr>
      </p:pic>
      <p:pic>
        <p:nvPicPr>
          <p:cNvPr id="161" name="Google Shape;161;p28"/>
          <p:cNvPicPr preferRelativeResize="0"/>
          <p:nvPr/>
        </p:nvPicPr>
        <p:blipFill rotWithShape="1">
          <a:blip r:embed="rId5">
            <a:alphaModFix/>
          </a:blip>
          <a:srcRect t="15497"/>
          <a:stretch/>
        </p:blipFill>
        <p:spPr>
          <a:xfrm>
            <a:off x="2805763" y="2732925"/>
            <a:ext cx="3349919" cy="2016000"/>
          </a:xfrm>
          <a:prstGeom prst="rect">
            <a:avLst/>
          </a:prstGeom>
          <a:noFill/>
          <a:ln>
            <a:noFill/>
          </a:ln>
        </p:spPr>
      </p:pic>
      <p:pic>
        <p:nvPicPr>
          <p:cNvPr id="162" name="Google Shape;162;p28"/>
          <p:cNvPicPr preferRelativeResize="0"/>
          <p:nvPr/>
        </p:nvPicPr>
        <p:blipFill rotWithShape="1">
          <a:blip r:embed="rId6">
            <a:alphaModFix/>
          </a:blip>
          <a:srcRect/>
          <a:stretch/>
        </p:blipFill>
        <p:spPr>
          <a:xfrm>
            <a:off x="2959848" y="1294938"/>
            <a:ext cx="2908300" cy="774700"/>
          </a:xfrm>
          <a:prstGeom prst="rect">
            <a:avLst/>
          </a:prstGeom>
          <a:noFill/>
          <a:ln>
            <a:noFill/>
          </a:ln>
        </p:spPr>
      </p:pic>
      <p:pic>
        <p:nvPicPr>
          <p:cNvPr id="163" name="Google Shape;163;p28"/>
          <p:cNvPicPr preferRelativeResize="0"/>
          <p:nvPr/>
        </p:nvPicPr>
        <p:blipFill>
          <a:blip r:embed="rId7">
            <a:alphaModFix/>
          </a:blip>
          <a:stretch>
            <a:fillRect/>
          </a:stretch>
        </p:blipFill>
        <p:spPr>
          <a:xfrm>
            <a:off x="3026335" y="2064403"/>
            <a:ext cx="2908801" cy="454500"/>
          </a:xfrm>
          <a:prstGeom prst="rect">
            <a:avLst/>
          </a:prstGeom>
          <a:noFill/>
          <a:ln>
            <a:noFill/>
          </a:ln>
        </p:spPr>
      </p:pic>
      <p:cxnSp>
        <p:nvCxnSpPr>
          <p:cNvPr id="164" name="Google Shape;164;p28"/>
          <p:cNvCxnSpPr/>
          <p:nvPr/>
        </p:nvCxnSpPr>
        <p:spPr>
          <a:xfrm>
            <a:off x="6253261" y="793343"/>
            <a:ext cx="0" cy="3870000"/>
          </a:xfrm>
          <a:prstGeom prst="straightConnector1">
            <a:avLst/>
          </a:prstGeom>
          <a:noFill/>
          <a:ln w="25400" cap="flat" cmpd="sng">
            <a:solidFill>
              <a:srgbClr val="FFC982"/>
            </a:solidFill>
            <a:prstDash val="solid"/>
            <a:round/>
            <a:headEnd type="none" w="sm" len="sm"/>
            <a:tailEnd type="none" w="sm" len="sm"/>
          </a:ln>
          <a:effectLst>
            <a:outerShdw blurRad="40000" dist="20000" dir="5400000" rotWithShape="0">
              <a:srgbClr val="000000">
                <a:alpha val="37650"/>
              </a:srgbClr>
            </a:outerShdw>
          </a:effectLst>
        </p:spPr>
      </p:cxnSp>
      <p:pic>
        <p:nvPicPr>
          <p:cNvPr id="165" name="Google Shape;165;p28"/>
          <p:cNvPicPr preferRelativeResize="0"/>
          <p:nvPr/>
        </p:nvPicPr>
        <p:blipFill>
          <a:blip r:embed="rId8">
            <a:alphaModFix/>
          </a:blip>
          <a:stretch>
            <a:fillRect/>
          </a:stretch>
        </p:blipFill>
        <p:spPr>
          <a:xfrm>
            <a:off x="6368186" y="2225898"/>
            <a:ext cx="2520001" cy="2059200"/>
          </a:xfrm>
          <a:prstGeom prst="rect">
            <a:avLst/>
          </a:prstGeom>
          <a:noFill/>
          <a:ln>
            <a:noFill/>
          </a:ln>
        </p:spPr>
      </p:pic>
      <p:sp>
        <p:nvSpPr>
          <p:cNvPr id="166" name="Google Shape;166;p28"/>
          <p:cNvSpPr txBox="1"/>
          <p:nvPr/>
        </p:nvSpPr>
        <p:spPr>
          <a:xfrm>
            <a:off x="5812850" y="1450163"/>
            <a:ext cx="4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(1)</a:t>
            </a:r>
            <a:endParaRPr/>
          </a:p>
        </p:txBody>
      </p:sp>
      <p:sp>
        <p:nvSpPr>
          <p:cNvPr id="167" name="Google Shape;167;p28"/>
          <p:cNvSpPr txBox="1"/>
          <p:nvPr/>
        </p:nvSpPr>
        <p:spPr>
          <a:xfrm>
            <a:off x="5812850" y="2053238"/>
            <a:ext cx="4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(2)</a:t>
            </a:r>
            <a:endParaRPr/>
          </a:p>
        </p:txBody>
      </p:sp>
      <p:sp>
        <p:nvSpPr>
          <p:cNvPr id="168" name="Google Shape;168;p28"/>
          <p:cNvSpPr txBox="1"/>
          <p:nvPr/>
        </p:nvSpPr>
        <p:spPr>
          <a:xfrm>
            <a:off x="8752350" y="1482188"/>
            <a:ext cx="44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(3)</a:t>
            </a:r>
            <a:endParaRPr/>
          </a:p>
        </p:txBody>
      </p:sp>
      <p:sp>
        <p:nvSpPr>
          <p:cNvPr id="169" name="Google Shape;169;p28"/>
          <p:cNvSpPr txBox="1"/>
          <p:nvPr/>
        </p:nvSpPr>
        <p:spPr>
          <a:xfrm>
            <a:off x="147423" y="718825"/>
            <a:ext cx="2334600" cy="360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Software OOMMF</a:t>
            </a:r>
            <a:endParaRPr sz="1800">
              <a:latin typeface="Hammersmith One"/>
              <a:ea typeface="Hammersmith One"/>
              <a:cs typeface="Hammersmith One"/>
              <a:sym typeface="Hammersmith One"/>
            </a:endParaRPr>
          </a:p>
        </p:txBody>
      </p:sp>
      <p:sp>
        <p:nvSpPr>
          <p:cNvPr id="170" name="Google Shape;170;p28"/>
          <p:cNvSpPr txBox="1"/>
          <p:nvPr/>
        </p:nvSpPr>
        <p:spPr>
          <a:xfrm>
            <a:off x="6553575" y="718813"/>
            <a:ext cx="2334600" cy="525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Susceptibilidad Dinámica</a:t>
            </a:r>
            <a:endParaRPr sz="1800">
              <a:latin typeface="Hammersmith One"/>
              <a:ea typeface="Hammersmith One"/>
              <a:cs typeface="Hammersmith One"/>
              <a:sym typeface="Hammersmith One"/>
            </a:endParaRPr>
          </a:p>
        </p:txBody>
      </p:sp>
      <p:sp>
        <p:nvSpPr>
          <p:cNvPr id="171" name="Google Shape;171;p28"/>
          <p:cNvSpPr txBox="1"/>
          <p:nvPr/>
        </p:nvSpPr>
        <p:spPr>
          <a:xfrm>
            <a:off x="2855363" y="722300"/>
            <a:ext cx="3230700" cy="525000"/>
          </a:xfrm>
          <a:prstGeom prst="rect">
            <a:avLst/>
          </a:prstGeom>
          <a:solidFill>
            <a:srgbClr val="FFC98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Ecuación de Landau-Lifshitz-Gilbert</a:t>
            </a:r>
            <a:endParaRPr sz="1800">
              <a:latin typeface="Hammersmith One"/>
              <a:ea typeface="Hammersmith One"/>
              <a:cs typeface="Hammersmith One"/>
              <a:sym typeface="Hammersmith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9"/>
          <p:cNvPicPr preferRelativeResize="0"/>
          <p:nvPr/>
        </p:nvPicPr>
        <p:blipFill>
          <a:blip r:embed="rId3">
            <a:alphaModFix/>
          </a:blip>
          <a:stretch>
            <a:fillRect/>
          </a:stretch>
        </p:blipFill>
        <p:spPr>
          <a:xfrm>
            <a:off x="5733813" y="1653575"/>
            <a:ext cx="2409825" cy="2266950"/>
          </a:xfrm>
          <a:prstGeom prst="rect">
            <a:avLst/>
          </a:prstGeom>
          <a:noFill/>
          <a:ln>
            <a:noFill/>
          </a:ln>
        </p:spPr>
      </p:pic>
      <p:sp>
        <p:nvSpPr>
          <p:cNvPr id="177" name="Google Shape;177;p29"/>
          <p:cNvSpPr txBox="1">
            <a:spLocks noGrp="1"/>
          </p:cNvSpPr>
          <p:nvPr>
            <p:ph type="sldNum" idx="12"/>
          </p:nvPr>
        </p:nvSpPr>
        <p:spPr>
          <a:xfrm>
            <a:off x="85486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s-419"/>
              <a:t>5</a:t>
            </a:fld>
            <a:endParaRPr/>
          </a:p>
        </p:txBody>
      </p:sp>
      <p:sp>
        <p:nvSpPr>
          <p:cNvPr id="178" name="Google Shape;178;p29"/>
          <p:cNvSpPr txBox="1"/>
          <p:nvPr/>
        </p:nvSpPr>
        <p:spPr>
          <a:xfrm>
            <a:off x="1769200" y="2604488"/>
            <a:ext cx="303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b="1">
                <a:latin typeface="Palatino Linotype"/>
                <a:ea typeface="Palatino Linotype"/>
                <a:cs typeface="Palatino Linotype"/>
                <a:sym typeface="Palatino Linotype"/>
              </a:rPr>
              <a:t>x</a:t>
            </a:r>
            <a:endParaRPr b="1">
              <a:latin typeface="Palatino Linotype"/>
              <a:ea typeface="Palatino Linotype"/>
              <a:cs typeface="Palatino Linotype"/>
              <a:sym typeface="Palatino Linotype"/>
            </a:endParaRPr>
          </a:p>
        </p:txBody>
      </p:sp>
      <p:pic>
        <p:nvPicPr>
          <p:cNvPr id="179" name="Google Shape;179;p29"/>
          <p:cNvPicPr preferRelativeResize="0"/>
          <p:nvPr/>
        </p:nvPicPr>
        <p:blipFill>
          <a:blip r:embed="rId4">
            <a:alphaModFix/>
          </a:blip>
          <a:stretch>
            <a:fillRect/>
          </a:stretch>
        </p:blipFill>
        <p:spPr>
          <a:xfrm>
            <a:off x="269400" y="1516725"/>
            <a:ext cx="1445760" cy="1313856"/>
          </a:xfrm>
          <a:prstGeom prst="rect">
            <a:avLst/>
          </a:prstGeom>
          <a:noFill/>
          <a:ln>
            <a:noFill/>
          </a:ln>
        </p:spPr>
      </p:pic>
      <p:grpSp>
        <p:nvGrpSpPr>
          <p:cNvPr id="180" name="Google Shape;180;p29"/>
          <p:cNvGrpSpPr/>
          <p:nvPr/>
        </p:nvGrpSpPr>
        <p:grpSpPr>
          <a:xfrm>
            <a:off x="117000" y="1299038"/>
            <a:ext cx="1831100" cy="1670625"/>
            <a:chOff x="2953600" y="1095075"/>
            <a:chExt cx="1831100" cy="2475000"/>
          </a:xfrm>
        </p:grpSpPr>
        <p:cxnSp>
          <p:nvCxnSpPr>
            <p:cNvPr id="181" name="Google Shape;181;p29"/>
            <p:cNvCxnSpPr/>
            <p:nvPr/>
          </p:nvCxnSpPr>
          <p:spPr>
            <a:xfrm rot="10800000">
              <a:off x="2953600" y="1095075"/>
              <a:ext cx="0" cy="2475000"/>
            </a:xfrm>
            <a:prstGeom prst="straightConnector1">
              <a:avLst/>
            </a:prstGeom>
            <a:noFill/>
            <a:ln w="9525" cap="flat" cmpd="sng">
              <a:solidFill>
                <a:schemeClr val="dk1"/>
              </a:solidFill>
              <a:prstDash val="solid"/>
              <a:round/>
              <a:headEnd type="none" w="med" len="med"/>
              <a:tailEnd type="triangle" w="med" len="med"/>
            </a:ln>
          </p:spPr>
        </p:cxnSp>
        <p:cxnSp>
          <p:nvCxnSpPr>
            <p:cNvPr id="182" name="Google Shape;182;p29"/>
            <p:cNvCxnSpPr/>
            <p:nvPr/>
          </p:nvCxnSpPr>
          <p:spPr>
            <a:xfrm>
              <a:off x="2962800" y="3570075"/>
              <a:ext cx="1821900" cy="0"/>
            </a:xfrm>
            <a:prstGeom prst="straightConnector1">
              <a:avLst/>
            </a:prstGeom>
            <a:noFill/>
            <a:ln w="9525" cap="flat" cmpd="sng">
              <a:solidFill>
                <a:schemeClr val="dk1"/>
              </a:solidFill>
              <a:prstDash val="solid"/>
              <a:round/>
              <a:headEnd type="none" w="med" len="med"/>
              <a:tailEnd type="triangle" w="med" len="med"/>
            </a:ln>
          </p:spPr>
        </p:cxnSp>
      </p:grpSp>
      <p:sp>
        <p:nvSpPr>
          <p:cNvPr id="183" name="Google Shape;183;p29"/>
          <p:cNvSpPr txBox="1"/>
          <p:nvPr/>
        </p:nvSpPr>
        <p:spPr>
          <a:xfrm>
            <a:off x="117000" y="1097591"/>
            <a:ext cx="303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b="1">
                <a:latin typeface="Palatino Linotype"/>
                <a:ea typeface="Palatino Linotype"/>
                <a:cs typeface="Palatino Linotype"/>
                <a:sym typeface="Palatino Linotype"/>
              </a:rPr>
              <a:t>y</a:t>
            </a:r>
            <a:endParaRPr b="1">
              <a:latin typeface="Palatino Linotype"/>
              <a:ea typeface="Palatino Linotype"/>
              <a:cs typeface="Palatino Linotype"/>
              <a:sym typeface="Palatino Linotype"/>
            </a:endParaRPr>
          </a:p>
        </p:txBody>
      </p:sp>
      <p:sp>
        <p:nvSpPr>
          <p:cNvPr id="184" name="Google Shape;184;p29"/>
          <p:cNvSpPr txBox="1"/>
          <p:nvPr/>
        </p:nvSpPr>
        <p:spPr>
          <a:xfrm>
            <a:off x="89050" y="4002375"/>
            <a:ext cx="1013700" cy="25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1200">
                <a:latin typeface="Hammersmith One"/>
                <a:ea typeface="Hammersmith One"/>
                <a:cs typeface="Hammersmith One"/>
                <a:sym typeface="Hammersmith One"/>
              </a:rPr>
              <a:t>D = 50 nm</a:t>
            </a:r>
            <a:endParaRPr sz="1200">
              <a:latin typeface="Hammersmith One"/>
              <a:ea typeface="Hammersmith One"/>
              <a:cs typeface="Hammersmith One"/>
              <a:sym typeface="Hammersmith One"/>
            </a:endParaRPr>
          </a:p>
        </p:txBody>
      </p:sp>
      <p:sp>
        <p:nvSpPr>
          <p:cNvPr id="185" name="Google Shape;185;p29"/>
          <p:cNvSpPr/>
          <p:nvPr/>
        </p:nvSpPr>
        <p:spPr>
          <a:xfrm>
            <a:off x="2229575" y="1506238"/>
            <a:ext cx="103800" cy="720000"/>
          </a:xfrm>
          <a:prstGeom prst="upArrow">
            <a:avLst>
              <a:gd name="adj1" fmla="val 50000"/>
              <a:gd name="adj2" fmla="val 175399"/>
            </a:avLst>
          </a:prstGeom>
          <a:solidFill>
            <a:srgbClr val="FFC98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9" descr="h\left(t\right)=10^3e^{-10^9t}"/>
          <p:cNvPicPr preferRelativeResize="0"/>
          <p:nvPr/>
        </p:nvPicPr>
        <p:blipFill>
          <a:blip r:embed="rId5">
            <a:alphaModFix/>
          </a:blip>
          <a:stretch>
            <a:fillRect/>
          </a:stretch>
        </p:blipFill>
        <p:spPr>
          <a:xfrm>
            <a:off x="1790500" y="2285688"/>
            <a:ext cx="1244700" cy="216000"/>
          </a:xfrm>
          <a:prstGeom prst="rect">
            <a:avLst/>
          </a:prstGeom>
          <a:noFill/>
          <a:ln>
            <a:noFill/>
          </a:ln>
        </p:spPr>
      </p:pic>
      <p:pic>
        <p:nvPicPr>
          <p:cNvPr id="187" name="Google Shape;187;p29"/>
          <p:cNvPicPr preferRelativeResize="0"/>
          <p:nvPr/>
        </p:nvPicPr>
        <p:blipFill rotWithShape="1">
          <a:blip r:embed="rId6">
            <a:alphaModFix/>
          </a:blip>
          <a:srcRect l="7821" t="8216" r="4397" b="4652"/>
          <a:stretch/>
        </p:blipFill>
        <p:spPr>
          <a:xfrm>
            <a:off x="3127950" y="1098000"/>
            <a:ext cx="2097900" cy="1619998"/>
          </a:xfrm>
          <a:prstGeom prst="rect">
            <a:avLst/>
          </a:prstGeom>
          <a:noFill/>
          <a:ln>
            <a:noFill/>
          </a:ln>
        </p:spPr>
      </p:pic>
      <p:pic>
        <p:nvPicPr>
          <p:cNvPr id="188" name="Google Shape;188;p29"/>
          <p:cNvPicPr preferRelativeResize="0"/>
          <p:nvPr/>
        </p:nvPicPr>
        <p:blipFill rotWithShape="1">
          <a:blip r:embed="rId7">
            <a:alphaModFix/>
          </a:blip>
          <a:srcRect l="6582" t="8252" r="10512" b="3765"/>
          <a:stretch/>
        </p:blipFill>
        <p:spPr>
          <a:xfrm>
            <a:off x="3127950" y="3334675"/>
            <a:ext cx="1960202" cy="1619998"/>
          </a:xfrm>
          <a:prstGeom prst="rect">
            <a:avLst/>
          </a:prstGeom>
          <a:noFill/>
          <a:ln>
            <a:noFill/>
          </a:ln>
        </p:spPr>
      </p:pic>
      <p:sp>
        <p:nvSpPr>
          <p:cNvPr id="189" name="Google Shape;189;p29"/>
          <p:cNvSpPr/>
          <p:nvPr/>
        </p:nvSpPr>
        <p:spPr>
          <a:xfrm rot="10800000">
            <a:off x="3371163" y="2441138"/>
            <a:ext cx="156600" cy="1080000"/>
          </a:xfrm>
          <a:prstGeom prst="upArrow">
            <a:avLst>
              <a:gd name="adj1" fmla="val 50000"/>
              <a:gd name="adj2" fmla="val 175399"/>
            </a:avLst>
          </a:prstGeom>
          <a:solidFill>
            <a:srgbClr val="FFC98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txBox="1"/>
          <p:nvPr/>
        </p:nvSpPr>
        <p:spPr>
          <a:xfrm>
            <a:off x="2631575" y="2765088"/>
            <a:ext cx="548700" cy="400200"/>
          </a:xfrm>
          <a:prstGeom prst="rect">
            <a:avLst/>
          </a:prstGeom>
          <a:solidFill>
            <a:srgbClr val="FFC982"/>
          </a:solidFill>
          <a:ln w="19050"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FFT</a:t>
            </a:r>
            <a:endParaRPr>
              <a:latin typeface="Hammersmith One"/>
              <a:ea typeface="Hammersmith One"/>
              <a:cs typeface="Hammersmith One"/>
              <a:sym typeface="Hammersmith One"/>
            </a:endParaRPr>
          </a:p>
        </p:txBody>
      </p:sp>
      <p:sp>
        <p:nvSpPr>
          <p:cNvPr id="191" name="Google Shape;191;p29"/>
          <p:cNvSpPr/>
          <p:nvPr/>
        </p:nvSpPr>
        <p:spPr>
          <a:xfrm>
            <a:off x="303650" y="4336225"/>
            <a:ext cx="252000" cy="252000"/>
          </a:xfrm>
          <a:prstGeom prst="cube">
            <a:avLst>
              <a:gd name="adj" fmla="val 25000"/>
            </a:avLst>
          </a:prstGeom>
          <a:solidFill>
            <a:srgbClr val="FFC98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1287100" y="3182275"/>
            <a:ext cx="360000" cy="1440000"/>
          </a:xfrm>
          <a:prstGeom prst="cube">
            <a:avLst>
              <a:gd name="adj" fmla="val 25000"/>
            </a:avLst>
          </a:prstGeom>
          <a:solidFill>
            <a:srgbClr val="FFC98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78325" y="4336225"/>
            <a:ext cx="252000" cy="252000"/>
          </a:xfrm>
          <a:prstGeom prst="can">
            <a:avLst>
              <a:gd name="adj" fmla="val 25000"/>
            </a:avLst>
          </a:prstGeom>
          <a:solidFill>
            <a:srgbClr val="FFC98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1790500" y="3151075"/>
            <a:ext cx="252000" cy="1440000"/>
          </a:xfrm>
          <a:prstGeom prst="can">
            <a:avLst>
              <a:gd name="adj" fmla="val 25000"/>
            </a:avLst>
          </a:prstGeom>
          <a:solidFill>
            <a:srgbClr val="FFC98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txBox="1"/>
          <p:nvPr/>
        </p:nvSpPr>
        <p:spPr>
          <a:xfrm>
            <a:off x="-27650" y="4772475"/>
            <a:ext cx="705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RA = 1</a:t>
            </a:r>
            <a:endParaRPr>
              <a:latin typeface="Hammersmith One"/>
              <a:ea typeface="Hammersmith One"/>
              <a:cs typeface="Hammersmith One"/>
              <a:sym typeface="Hammersmith One"/>
            </a:endParaRPr>
          </a:p>
        </p:txBody>
      </p:sp>
      <p:sp>
        <p:nvSpPr>
          <p:cNvPr id="196" name="Google Shape;196;p29"/>
          <p:cNvSpPr txBox="1"/>
          <p:nvPr/>
        </p:nvSpPr>
        <p:spPr>
          <a:xfrm>
            <a:off x="1006600" y="4772475"/>
            <a:ext cx="921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RA = 20</a:t>
            </a:r>
            <a:endParaRPr>
              <a:latin typeface="Hammersmith One"/>
              <a:ea typeface="Hammersmith One"/>
              <a:cs typeface="Hammersmith One"/>
              <a:sym typeface="Hammersmith One"/>
            </a:endParaRPr>
          </a:p>
        </p:txBody>
      </p:sp>
      <p:cxnSp>
        <p:nvCxnSpPr>
          <p:cNvPr id="197" name="Google Shape;197;p29"/>
          <p:cNvCxnSpPr/>
          <p:nvPr/>
        </p:nvCxnSpPr>
        <p:spPr>
          <a:xfrm>
            <a:off x="678250" y="4968675"/>
            <a:ext cx="382500" cy="7800"/>
          </a:xfrm>
          <a:prstGeom prst="straightConnector1">
            <a:avLst/>
          </a:prstGeom>
          <a:noFill/>
          <a:ln w="19050" cap="flat" cmpd="sng">
            <a:solidFill>
              <a:schemeClr val="dk1"/>
            </a:solidFill>
            <a:prstDash val="solid"/>
            <a:round/>
            <a:headEnd type="none" w="med" len="med"/>
            <a:tailEnd type="triangle" w="med" len="med"/>
          </a:ln>
        </p:spPr>
      </p:cxnSp>
      <p:sp>
        <p:nvSpPr>
          <p:cNvPr id="198" name="Google Shape;198;p29"/>
          <p:cNvSpPr txBox="1"/>
          <p:nvPr/>
        </p:nvSpPr>
        <p:spPr>
          <a:xfrm>
            <a:off x="165625" y="630875"/>
            <a:ext cx="17205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Estado de Equilibrio </a:t>
            </a:r>
            <a:endParaRPr>
              <a:latin typeface="Hammersmith One"/>
              <a:ea typeface="Hammersmith One"/>
              <a:cs typeface="Hammersmith One"/>
              <a:sym typeface="Hammersmith One"/>
            </a:endParaRPr>
          </a:p>
        </p:txBody>
      </p:sp>
      <p:sp>
        <p:nvSpPr>
          <p:cNvPr id="199" name="Google Shape;199;p29"/>
          <p:cNvSpPr txBox="1"/>
          <p:nvPr/>
        </p:nvSpPr>
        <p:spPr>
          <a:xfrm>
            <a:off x="2952600" y="630600"/>
            <a:ext cx="22152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Susceptibilidad Dinámica</a:t>
            </a:r>
            <a:endParaRPr>
              <a:latin typeface="Hammersmith One"/>
              <a:ea typeface="Hammersmith One"/>
              <a:cs typeface="Hammersmith One"/>
              <a:sym typeface="Hammersmith One"/>
            </a:endParaRPr>
          </a:p>
        </p:txBody>
      </p:sp>
      <p:sp>
        <p:nvSpPr>
          <p:cNvPr id="200" name="Google Shape;200;p29"/>
          <p:cNvSpPr txBox="1"/>
          <p:nvPr/>
        </p:nvSpPr>
        <p:spPr>
          <a:xfrm>
            <a:off x="6088700" y="630300"/>
            <a:ext cx="14538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Mapeo Espectral</a:t>
            </a:r>
            <a:endParaRPr>
              <a:latin typeface="Hammersmith One"/>
              <a:ea typeface="Hammersmith One"/>
              <a:cs typeface="Hammersmith One"/>
              <a:sym typeface="Hammersmith One"/>
            </a:endParaRPr>
          </a:p>
        </p:txBody>
      </p:sp>
      <p:cxnSp>
        <p:nvCxnSpPr>
          <p:cNvPr id="201" name="Google Shape;201;p29"/>
          <p:cNvCxnSpPr>
            <a:endCxn id="199" idx="1"/>
          </p:cNvCxnSpPr>
          <p:nvPr/>
        </p:nvCxnSpPr>
        <p:spPr>
          <a:xfrm>
            <a:off x="1886100" y="830100"/>
            <a:ext cx="1066500" cy="600"/>
          </a:xfrm>
          <a:prstGeom prst="bentConnector3">
            <a:avLst>
              <a:gd name="adj1" fmla="val 50000"/>
            </a:avLst>
          </a:prstGeom>
          <a:noFill/>
          <a:ln w="19050" cap="flat" cmpd="sng">
            <a:solidFill>
              <a:schemeClr val="dk2"/>
            </a:solidFill>
            <a:prstDash val="solid"/>
            <a:round/>
            <a:headEnd type="none" w="med" len="med"/>
            <a:tailEnd type="stealth" w="med" len="med"/>
          </a:ln>
        </p:spPr>
      </p:cxnSp>
      <p:cxnSp>
        <p:nvCxnSpPr>
          <p:cNvPr id="202" name="Google Shape;202;p29"/>
          <p:cNvCxnSpPr>
            <a:stCxn id="199" idx="3"/>
            <a:endCxn id="200" idx="1"/>
          </p:cNvCxnSpPr>
          <p:nvPr/>
        </p:nvCxnSpPr>
        <p:spPr>
          <a:xfrm>
            <a:off x="5167800" y="830700"/>
            <a:ext cx="921000" cy="600"/>
          </a:xfrm>
          <a:prstGeom prst="bentConnector3">
            <a:avLst>
              <a:gd name="adj1" fmla="val 49995"/>
            </a:avLst>
          </a:prstGeom>
          <a:noFill/>
          <a:ln w="19050" cap="flat" cmpd="sng">
            <a:solidFill>
              <a:schemeClr val="dk2"/>
            </a:solidFill>
            <a:prstDash val="solid"/>
            <a:round/>
            <a:headEnd type="none" w="med" len="med"/>
            <a:tailEnd type="stealth" w="med" len="med"/>
          </a:ln>
        </p:spPr>
      </p:cxnSp>
      <p:grpSp>
        <p:nvGrpSpPr>
          <p:cNvPr id="203" name="Google Shape;203;p29"/>
          <p:cNvGrpSpPr/>
          <p:nvPr/>
        </p:nvGrpSpPr>
        <p:grpSpPr>
          <a:xfrm>
            <a:off x="453000" y="80225"/>
            <a:ext cx="8238000" cy="400188"/>
            <a:chOff x="453000" y="80225"/>
            <a:chExt cx="8238000" cy="400188"/>
          </a:xfrm>
        </p:grpSpPr>
        <p:sp>
          <p:nvSpPr>
            <p:cNvPr id="204" name="Google Shape;204;p29"/>
            <p:cNvSpPr txBox="1"/>
            <p:nvPr/>
          </p:nvSpPr>
          <p:spPr>
            <a:xfrm>
              <a:off x="453000" y="80225"/>
              <a:ext cx="8238000" cy="360000"/>
            </a:xfrm>
            <a:prstGeom prst="rect">
              <a:avLst/>
            </a:prstGeom>
            <a:solidFill>
              <a:srgbClr val="FFC982"/>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419" sz="1800" b="1">
                  <a:solidFill>
                    <a:schemeClr val="dk1"/>
                  </a:solidFill>
                  <a:latin typeface="Hammersmith One"/>
                  <a:ea typeface="Hammersmith One"/>
                  <a:cs typeface="Hammersmith One"/>
                  <a:sym typeface="Hammersmith One"/>
                </a:rPr>
                <a:t>Metodología y procedimiento</a:t>
              </a:r>
              <a:endParaRPr sz="1800">
                <a:latin typeface="Hammersmith One"/>
                <a:ea typeface="Hammersmith One"/>
                <a:cs typeface="Hammersmith One"/>
                <a:sym typeface="Hammersmith One"/>
              </a:endParaRPr>
            </a:p>
          </p:txBody>
        </p:sp>
        <p:cxnSp>
          <p:nvCxnSpPr>
            <p:cNvPr id="205" name="Google Shape;205;p29"/>
            <p:cNvCxnSpPr/>
            <p:nvPr/>
          </p:nvCxnSpPr>
          <p:spPr>
            <a:xfrm rot="10800000" flipH="1">
              <a:off x="453000" y="472613"/>
              <a:ext cx="8238000" cy="7800"/>
            </a:xfrm>
            <a:prstGeom prst="straightConnector1">
              <a:avLst/>
            </a:prstGeom>
            <a:noFill/>
            <a:ln w="28575" cap="flat" cmpd="sng">
              <a:solidFill>
                <a:srgbClr val="222222"/>
              </a:solidFill>
              <a:prstDash val="solid"/>
              <a:round/>
              <a:headEnd type="none" w="med" len="med"/>
              <a:tailEnd type="none" w="med" len="med"/>
            </a:ln>
          </p:spPr>
        </p:cxnSp>
      </p:grpSp>
      <p:sp>
        <p:nvSpPr>
          <p:cNvPr id="206" name="Google Shape;206;p29"/>
          <p:cNvSpPr txBox="1"/>
          <p:nvPr/>
        </p:nvSpPr>
        <p:spPr>
          <a:xfrm>
            <a:off x="48100" y="3076274"/>
            <a:ext cx="1095600" cy="43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419" sz="1200" b="1">
                <a:latin typeface="Hammersmith One"/>
                <a:ea typeface="Hammersmith One"/>
                <a:cs typeface="Hammersmith One"/>
                <a:sym typeface="Hammersmith One"/>
              </a:rPr>
              <a:t>Material: Co</a:t>
            </a:r>
            <a:endParaRPr sz="1200" b="1">
              <a:latin typeface="Hammersmith One"/>
              <a:ea typeface="Hammersmith One"/>
              <a:cs typeface="Hammersmith One"/>
              <a:sym typeface="Hammersmith One"/>
            </a:endParaRPr>
          </a:p>
        </p:txBody>
      </p:sp>
      <p:sp>
        <p:nvSpPr>
          <p:cNvPr id="207" name="Google Shape;207;p29"/>
          <p:cNvSpPr/>
          <p:nvPr/>
        </p:nvSpPr>
        <p:spPr>
          <a:xfrm>
            <a:off x="1454126" y="1342188"/>
            <a:ext cx="432000" cy="432000"/>
          </a:xfrm>
          <a:prstGeom prst="ellipse">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txBox="1"/>
          <p:nvPr/>
        </p:nvSpPr>
        <p:spPr>
          <a:xfrm>
            <a:off x="1531415" y="1386000"/>
            <a:ext cx="2775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b="1">
                <a:latin typeface="Fjalla One"/>
                <a:ea typeface="Fjalla One"/>
                <a:cs typeface="Fjalla One"/>
                <a:sym typeface="Fjalla One"/>
              </a:rPr>
              <a:t>1</a:t>
            </a:r>
            <a:endParaRPr b="1">
              <a:latin typeface="Fjalla One"/>
              <a:ea typeface="Fjalla One"/>
              <a:cs typeface="Fjalla One"/>
              <a:sym typeface="Fjalla One"/>
            </a:endParaRPr>
          </a:p>
        </p:txBody>
      </p:sp>
      <p:sp>
        <p:nvSpPr>
          <p:cNvPr id="209" name="Google Shape;209;p29"/>
          <p:cNvSpPr/>
          <p:nvPr/>
        </p:nvSpPr>
        <p:spPr>
          <a:xfrm>
            <a:off x="4733401" y="987863"/>
            <a:ext cx="432000" cy="432000"/>
          </a:xfrm>
          <a:prstGeom prst="ellipse">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p:nvPr/>
        </p:nvSpPr>
        <p:spPr>
          <a:xfrm>
            <a:off x="4810640" y="1031075"/>
            <a:ext cx="2775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b="1">
                <a:latin typeface="Fjalla One"/>
                <a:ea typeface="Fjalla One"/>
                <a:cs typeface="Fjalla One"/>
                <a:sym typeface="Fjalla One"/>
              </a:rPr>
              <a:t>2</a:t>
            </a:r>
            <a:endParaRPr b="1">
              <a:latin typeface="Fjalla One"/>
              <a:ea typeface="Fjalla One"/>
              <a:cs typeface="Fjalla One"/>
              <a:sym typeface="Fjalla One"/>
            </a:endParaRPr>
          </a:p>
        </p:txBody>
      </p:sp>
      <p:sp>
        <p:nvSpPr>
          <p:cNvPr id="211" name="Google Shape;211;p29"/>
          <p:cNvSpPr/>
          <p:nvPr/>
        </p:nvSpPr>
        <p:spPr>
          <a:xfrm>
            <a:off x="4766626" y="3291038"/>
            <a:ext cx="432000" cy="432000"/>
          </a:xfrm>
          <a:prstGeom prst="ellipse">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txBox="1"/>
          <p:nvPr/>
        </p:nvSpPr>
        <p:spPr>
          <a:xfrm>
            <a:off x="4842140" y="3334250"/>
            <a:ext cx="2775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b="1">
                <a:latin typeface="Fjalla One"/>
                <a:ea typeface="Fjalla One"/>
                <a:cs typeface="Fjalla One"/>
                <a:sym typeface="Fjalla One"/>
              </a:rPr>
              <a:t>3</a:t>
            </a:r>
            <a:endParaRPr b="1">
              <a:latin typeface="Fjalla One"/>
              <a:ea typeface="Fjalla One"/>
              <a:cs typeface="Fjalla One"/>
              <a:sym typeface="Fjalla One"/>
            </a:endParaRPr>
          </a:p>
        </p:txBody>
      </p:sp>
      <p:sp>
        <p:nvSpPr>
          <p:cNvPr id="213" name="Google Shape;213;p29"/>
          <p:cNvSpPr/>
          <p:nvPr/>
        </p:nvSpPr>
        <p:spPr>
          <a:xfrm>
            <a:off x="7821251" y="1572613"/>
            <a:ext cx="432000" cy="432000"/>
          </a:xfrm>
          <a:prstGeom prst="ellipse">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txBox="1"/>
          <p:nvPr/>
        </p:nvSpPr>
        <p:spPr>
          <a:xfrm>
            <a:off x="7898490" y="1615813"/>
            <a:ext cx="2775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b="1">
                <a:latin typeface="Fjalla One"/>
                <a:ea typeface="Fjalla One"/>
                <a:cs typeface="Fjalla One"/>
                <a:sym typeface="Fjalla One"/>
              </a:rPr>
              <a:t>4</a:t>
            </a:r>
            <a:endParaRPr b="1">
              <a:latin typeface="Fjalla One"/>
              <a:ea typeface="Fjalla One"/>
              <a:cs typeface="Fjalla One"/>
              <a:sym typeface="Fjalla One"/>
            </a:endParaRPr>
          </a:p>
        </p:txBody>
      </p:sp>
      <p:sp>
        <p:nvSpPr>
          <p:cNvPr id="215" name="Google Shape;215;p29"/>
          <p:cNvSpPr/>
          <p:nvPr/>
        </p:nvSpPr>
        <p:spPr>
          <a:xfrm>
            <a:off x="3670163" y="4004875"/>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rot="1825012">
            <a:off x="4368975" y="3467191"/>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 name="Google Shape;217;p29"/>
          <p:cNvCxnSpPr/>
          <p:nvPr/>
        </p:nvCxnSpPr>
        <p:spPr>
          <a:xfrm>
            <a:off x="2143125" y="3182550"/>
            <a:ext cx="10200" cy="1370100"/>
          </a:xfrm>
          <a:prstGeom prst="straightConnector1">
            <a:avLst/>
          </a:prstGeom>
          <a:noFill/>
          <a:ln w="38100" cap="flat" cmpd="sng">
            <a:solidFill>
              <a:schemeClr val="dk1"/>
            </a:solidFill>
            <a:prstDash val="solid"/>
            <a:round/>
            <a:headEnd type="none" w="med" len="med"/>
            <a:tailEnd type="none" w="med" len="med"/>
          </a:ln>
        </p:spPr>
      </p:cxnSp>
      <p:cxnSp>
        <p:nvCxnSpPr>
          <p:cNvPr id="218" name="Google Shape;218;p29"/>
          <p:cNvCxnSpPr/>
          <p:nvPr/>
        </p:nvCxnSpPr>
        <p:spPr>
          <a:xfrm flipH="1">
            <a:off x="1787950" y="4693450"/>
            <a:ext cx="266100" cy="900"/>
          </a:xfrm>
          <a:prstGeom prst="straightConnector1">
            <a:avLst/>
          </a:prstGeom>
          <a:noFill/>
          <a:ln w="38100" cap="flat" cmpd="sng">
            <a:solidFill>
              <a:schemeClr val="dk1"/>
            </a:solidFill>
            <a:prstDash val="solid"/>
            <a:round/>
            <a:headEnd type="none" w="med" len="med"/>
            <a:tailEnd type="none" w="med" len="med"/>
          </a:ln>
        </p:spPr>
      </p:cxnSp>
      <p:sp>
        <p:nvSpPr>
          <p:cNvPr id="219" name="Google Shape;219;p29"/>
          <p:cNvSpPr txBox="1"/>
          <p:nvPr/>
        </p:nvSpPr>
        <p:spPr>
          <a:xfrm>
            <a:off x="89050" y="3574925"/>
            <a:ext cx="1013700" cy="34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200">
                <a:latin typeface="Hammersmith One"/>
                <a:ea typeface="Hammersmith One"/>
                <a:cs typeface="Hammersmith One"/>
                <a:sym typeface="Hammersmith One"/>
              </a:rPr>
              <a:t>RA= L / D</a:t>
            </a:r>
            <a:endParaRPr sz="1200">
              <a:latin typeface="Hammersmith One"/>
              <a:ea typeface="Hammersmith One"/>
              <a:cs typeface="Hammersmith One"/>
              <a:sym typeface="Hammersmith One"/>
            </a:endParaRPr>
          </a:p>
        </p:txBody>
      </p:sp>
      <p:sp>
        <p:nvSpPr>
          <p:cNvPr id="220" name="Google Shape;220;p29"/>
          <p:cNvSpPr txBox="1"/>
          <p:nvPr/>
        </p:nvSpPr>
        <p:spPr>
          <a:xfrm>
            <a:off x="2138075" y="3656400"/>
            <a:ext cx="303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L</a:t>
            </a:r>
            <a:endParaRPr>
              <a:latin typeface="Hammersmith One"/>
              <a:ea typeface="Hammersmith One"/>
              <a:cs typeface="Hammersmith One"/>
              <a:sym typeface="Hammersmith One"/>
            </a:endParaRPr>
          </a:p>
        </p:txBody>
      </p:sp>
      <p:sp>
        <p:nvSpPr>
          <p:cNvPr id="221" name="Google Shape;221;p29"/>
          <p:cNvSpPr txBox="1"/>
          <p:nvPr/>
        </p:nvSpPr>
        <p:spPr>
          <a:xfrm>
            <a:off x="1653638" y="4622275"/>
            <a:ext cx="498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D</a:t>
            </a:r>
            <a:endParaRPr>
              <a:latin typeface="Hammersmith One"/>
              <a:ea typeface="Hammersmith One"/>
              <a:cs typeface="Hammersmith One"/>
              <a:sym typeface="Hammersmith One"/>
            </a:endParaRPr>
          </a:p>
        </p:txBody>
      </p:sp>
      <p:pic>
        <p:nvPicPr>
          <p:cNvPr id="222" name="Google Shape;222;p29"/>
          <p:cNvPicPr preferRelativeResize="0"/>
          <p:nvPr/>
        </p:nvPicPr>
        <p:blipFill>
          <a:blip r:embed="rId8">
            <a:alphaModFix/>
          </a:blip>
          <a:stretch>
            <a:fillRect/>
          </a:stretch>
        </p:blipFill>
        <p:spPr>
          <a:xfrm>
            <a:off x="3503775" y="2785200"/>
            <a:ext cx="1731600" cy="360000"/>
          </a:xfrm>
          <a:prstGeom prst="rect">
            <a:avLst/>
          </a:prstGeom>
          <a:noFill/>
          <a:ln>
            <a:noFill/>
          </a:ln>
        </p:spPr>
      </p:pic>
      <p:sp>
        <p:nvSpPr>
          <p:cNvPr id="223" name="Google Shape;223;p29"/>
          <p:cNvSpPr/>
          <p:nvPr/>
        </p:nvSpPr>
        <p:spPr>
          <a:xfrm>
            <a:off x="4950850" y="2825400"/>
            <a:ext cx="277500" cy="279600"/>
          </a:xfrm>
          <a:prstGeom prst="ellipse">
            <a:avLst/>
          </a:prstGeom>
          <a:noFill/>
          <a:ln w="19050"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rot="10800000">
            <a:off x="4106625" y="3182275"/>
            <a:ext cx="125700" cy="464400"/>
          </a:xfrm>
          <a:prstGeom prst="upArrow">
            <a:avLst>
              <a:gd name="adj1" fmla="val 50000"/>
              <a:gd name="adj2" fmla="val 175399"/>
            </a:avLst>
          </a:prstGeom>
          <a:solidFill>
            <a:srgbClr val="FFC98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276;p32">
            <a:extLst>
              <a:ext uri="{FF2B5EF4-FFF2-40B4-BE49-F238E27FC236}">
                <a16:creationId xmlns:a16="http://schemas.microsoft.com/office/drawing/2014/main" id="{16242E75-8632-8C4F-86B1-A759D49AAB0E}"/>
              </a:ext>
            </a:extLst>
          </p:cNvPr>
          <p:cNvPicPr preferRelativeResize="0"/>
          <p:nvPr/>
        </p:nvPicPr>
        <p:blipFill>
          <a:blip r:embed="rId9">
            <a:alphaModFix/>
          </a:blip>
          <a:stretch>
            <a:fillRect/>
          </a:stretch>
        </p:blipFill>
        <p:spPr>
          <a:xfrm>
            <a:off x="6265571" y="3996350"/>
            <a:ext cx="1100057" cy="41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sldNum" idx="12"/>
          </p:nvPr>
        </p:nvSpPr>
        <p:spPr>
          <a:xfrm>
            <a:off x="86248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419"/>
              <a:t>6</a:t>
            </a:fld>
            <a:endParaRPr/>
          </a:p>
        </p:txBody>
      </p:sp>
      <p:grpSp>
        <p:nvGrpSpPr>
          <p:cNvPr id="230" name="Google Shape;230;p30"/>
          <p:cNvGrpSpPr/>
          <p:nvPr/>
        </p:nvGrpSpPr>
        <p:grpSpPr>
          <a:xfrm>
            <a:off x="453000" y="80225"/>
            <a:ext cx="8238000" cy="400188"/>
            <a:chOff x="453000" y="80225"/>
            <a:chExt cx="8238000" cy="400188"/>
          </a:xfrm>
        </p:grpSpPr>
        <p:sp>
          <p:nvSpPr>
            <p:cNvPr id="231" name="Google Shape;231;p30"/>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latin typeface="Hammersmith One"/>
                  <a:ea typeface="Hammersmith One"/>
                  <a:cs typeface="Hammersmith One"/>
                  <a:sym typeface="Hammersmith One"/>
                </a:rPr>
                <a:t>Resultados y Discusión</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232" name="Google Shape;232;p30"/>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233" name="Google Shape;233;p30"/>
          <p:cNvPicPr preferRelativeResize="0"/>
          <p:nvPr/>
        </p:nvPicPr>
        <p:blipFill rotWithShape="1">
          <a:blip r:embed="rId3">
            <a:alphaModFix/>
          </a:blip>
          <a:srcRect t="6498"/>
          <a:stretch/>
        </p:blipFill>
        <p:spPr>
          <a:xfrm>
            <a:off x="98046" y="1020558"/>
            <a:ext cx="2160000" cy="3404160"/>
          </a:xfrm>
          <a:prstGeom prst="rect">
            <a:avLst/>
          </a:prstGeom>
          <a:noFill/>
          <a:ln>
            <a:noFill/>
          </a:ln>
        </p:spPr>
      </p:pic>
      <p:sp>
        <p:nvSpPr>
          <p:cNvPr id="234" name="Google Shape;234;p30"/>
          <p:cNvSpPr txBox="1"/>
          <p:nvPr/>
        </p:nvSpPr>
        <p:spPr>
          <a:xfrm>
            <a:off x="96125" y="4292425"/>
            <a:ext cx="43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1</a:t>
            </a:r>
            <a:r>
              <a:rPr lang="es-419" sz="1200"/>
              <a:t>: Espectros de susceptibilidad dinámica para nanohilo de Cobalto de  sección circular.</a:t>
            </a:r>
            <a:endParaRPr sz="1200"/>
          </a:p>
        </p:txBody>
      </p:sp>
      <p:sp>
        <p:nvSpPr>
          <p:cNvPr id="235" name="Google Shape;235;p30"/>
          <p:cNvSpPr/>
          <p:nvPr/>
        </p:nvSpPr>
        <p:spPr>
          <a:xfrm>
            <a:off x="553250" y="2722638"/>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rot="1825012">
            <a:off x="1470000" y="2618591"/>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txBox="1"/>
          <p:nvPr/>
        </p:nvSpPr>
        <p:spPr>
          <a:xfrm>
            <a:off x="453000" y="638650"/>
            <a:ext cx="22950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Nanohilo de sección </a:t>
            </a:r>
            <a:r>
              <a:rPr lang="es-419">
                <a:solidFill>
                  <a:srgbClr val="FF0000"/>
                </a:solidFill>
                <a:latin typeface="Hammersmith One"/>
                <a:ea typeface="Hammersmith One"/>
                <a:cs typeface="Hammersmith One"/>
                <a:sym typeface="Hammersmith One"/>
              </a:rPr>
              <a:t>circular </a:t>
            </a:r>
            <a:endParaRPr>
              <a:solidFill>
                <a:srgbClr val="FF0000"/>
              </a:solidFill>
              <a:latin typeface="Hammersmith One"/>
              <a:ea typeface="Hammersmith One"/>
              <a:cs typeface="Hammersmith One"/>
              <a:sym typeface="Hammersmith One"/>
            </a:endParaRPr>
          </a:p>
        </p:txBody>
      </p:sp>
      <p:sp>
        <p:nvSpPr>
          <p:cNvPr id="238" name="Google Shape;238;p30"/>
          <p:cNvSpPr txBox="1"/>
          <p:nvPr/>
        </p:nvSpPr>
        <p:spPr>
          <a:xfrm>
            <a:off x="0" y="4756625"/>
            <a:ext cx="4320000" cy="32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900">
                <a:solidFill>
                  <a:schemeClr val="dk1"/>
                </a:solidFill>
              </a:rPr>
              <a:t>[3] Dao, N. </a:t>
            </a:r>
            <a:r>
              <a:rPr lang="es-419" sz="900" i="1">
                <a:solidFill>
                  <a:schemeClr val="dk1"/>
                </a:solidFill>
              </a:rPr>
              <a:t>et. al</a:t>
            </a:r>
            <a:r>
              <a:rPr lang="es-419" sz="900">
                <a:solidFill>
                  <a:schemeClr val="dk1"/>
                </a:solidFill>
              </a:rPr>
              <a:t>. (2004). Dynamic susceptibility of nanopillars. Nanotechnology</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sldNum" idx="12"/>
          </p:nvPr>
        </p:nvSpPr>
        <p:spPr>
          <a:xfrm>
            <a:off x="86248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419"/>
              <a:t>7</a:t>
            </a:fld>
            <a:endParaRPr/>
          </a:p>
        </p:txBody>
      </p:sp>
      <p:grpSp>
        <p:nvGrpSpPr>
          <p:cNvPr id="244" name="Google Shape;244;p31"/>
          <p:cNvGrpSpPr/>
          <p:nvPr/>
        </p:nvGrpSpPr>
        <p:grpSpPr>
          <a:xfrm>
            <a:off x="453000" y="80225"/>
            <a:ext cx="8238000" cy="400188"/>
            <a:chOff x="453000" y="80225"/>
            <a:chExt cx="8238000" cy="400188"/>
          </a:xfrm>
        </p:grpSpPr>
        <p:sp>
          <p:nvSpPr>
            <p:cNvPr id="245" name="Google Shape;245;p31"/>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latin typeface="Hammersmith One"/>
                  <a:ea typeface="Hammersmith One"/>
                  <a:cs typeface="Hammersmith One"/>
                  <a:sym typeface="Hammersmith One"/>
                </a:rPr>
                <a:t>Resultados y Discusión</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246" name="Google Shape;246;p31"/>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247" name="Google Shape;247;p31"/>
          <p:cNvPicPr preferRelativeResize="0"/>
          <p:nvPr/>
        </p:nvPicPr>
        <p:blipFill rotWithShape="1">
          <a:blip r:embed="rId3">
            <a:alphaModFix/>
          </a:blip>
          <a:srcRect t="6498"/>
          <a:stretch/>
        </p:blipFill>
        <p:spPr>
          <a:xfrm>
            <a:off x="96125" y="989963"/>
            <a:ext cx="2160000" cy="3405896"/>
          </a:xfrm>
          <a:prstGeom prst="rect">
            <a:avLst/>
          </a:prstGeom>
          <a:noFill/>
          <a:ln>
            <a:noFill/>
          </a:ln>
        </p:spPr>
      </p:pic>
      <p:pic>
        <p:nvPicPr>
          <p:cNvPr id="248" name="Google Shape;248;p31"/>
          <p:cNvPicPr preferRelativeResize="0"/>
          <p:nvPr/>
        </p:nvPicPr>
        <p:blipFill rotWithShape="1">
          <a:blip r:embed="rId4">
            <a:alphaModFix/>
          </a:blip>
          <a:srcRect t="6533"/>
          <a:stretch/>
        </p:blipFill>
        <p:spPr>
          <a:xfrm>
            <a:off x="4582750" y="989975"/>
            <a:ext cx="2295999" cy="3620127"/>
          </a:xfrm>
          <a:prstGeom prst="rect">
            <a:avLst/>
          </a:prstGeom>
          <a:noFill/>
          <a:ln>
            <a:noFill/>
          </a:ln>
        </p:spPr>
      </p:pic>
      <p:cxnSp>
        <p:nvCxnSpPr>
          <p:cNvPr id="249" name="Google Shape;249;p31"/>
          <p:cNvCxnSpPr/>
          <p:nvPr/>
        </p:nvCxnSpPr>
        <p:spPr>
          <a:xfrm>
            <a:off x="4577050" y="993725"/>
            <a:ext cx="5700" cy="3717600"/>
          </a:xfrm>
          <a:prstGeom prst="straightConnector1">
            <a:avLst/>
          </a:prstGeom>
          <a:noFill/>
          <a:ln w="38100" cap="flat" cmpd="sng">
            <a:solidFill>
              <a:srgbClr val="FFC982"/>
            </a:solidFill>
            <a:prstDash val="solid"/>
            <a:round/>
            <a:headEnd type="none" w="med" len="med"/>
            <a:tailEnd type="none" w="med" len="med"/>
          </a:ln>
        </p:spPr>
      </p:cxnSp>
      <p:sp>
        <p:nvSpPr>
          <p:cNvPr id="250" name="Google Shape;250;p31"/>
          <p:cNvSpPr txBox="1"/>
          <p:nvPr/>
        </p:nvSpPr>
        <p:spPr>
          <a:xfrm>
            <a:off x="96125" y="4292425"/>
            <a:ext cx="43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1</a:t>
            </a:r>
            <a:r>
              <a:rPr lang="es-419" sz="1200"/>
              <a:t>: Espectros de susceptibilidad dinámica para nanohilo de Cobalto de  sección circular.</a:t>
            </a:r>
            <a:endParaRPr sz="1200"/>
          </a:p>
        </p:txBody>
      </p:sp>
      <p:sp>
        <p:nvSpPr>
          <p:cNvPr id="251" name="Google Shape;251;p31"/>
          <p:cNvSpPr txBox="1"/>
          <p:nvPr/>
        </p:nvSpPr>
        <p:spPr>
          <a:xfrm>
            <a:off x="4763350" y="4538425"/>
            <a:ext cx="43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2</a:t>
            </a:r>
            <a:r>
              <a:rPr lang="es-419" sz="1200"/>
              <a:t>: Espectros de susceptibilidad dinámica para nanohilo de Cobalto de  sección cuadrada.</a:t>
            </a:r>
            <a:endParaRPr sz="1200"/>
          </a:p>
        </p:txBody>
      </p:sp>
      <p:sp>
        <p:nvSpPr>
          <p:cNvPr id="252" name="Google Shape;252;p31"/>
          <p:cNvSpPr/>
          <p:nvPr/>
        </p:nvSpPr>
        <p:spPr>
          <a:xfrm>
            <a:off x="532800" y="2735288"/>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5013293" y="2788630"/>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rot="1825012">
            <a:off x="1470000" y="2612104"/>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rot="1825012">
            <a:off x="6018663" y="2648816"/>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txBox="1"/>
          <p:nvPr/>
        </p:nvSpPr>
        <p:spPr>
          <a:xfrm>
            <a:off x="453000" y="638650"/>
            <a:ext cx="22950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Nanohilo de sección </a:t>
            </a:r>
            <a:r>
              <a:rPr lang="es-419">
                <a:solidFill>
                  <a:srgbClr val="FF0000"/>
                </a:solidFill>
                <a:latin typeface="Hammersmith One"/>
                <a:ea typeface="Hammersmith One"/>
                <a:cs typeface="Hammersmith One"/>
                <a:sym typeface="Hammersmith One"/>
              </a:rPr>
              <a:t>circular </a:t>
            </a:r>
            <a:endParaRPr>
              <a:solidFill>
                <a:srgbClr val="FF0000"/>
              </a:solidFill>
              <a:latin typeface="Hammersmith One"/>
              <a:ea typeface="Hammersmith One"/>
              <a:cs typeface="Hammersmith One"/>
              <a:sym typeface="Hammersmith One"/>
            </a:endParaRPr>
          </a:p>
        </p:txBody>
      </p:sp>
      <p:sp>
        <p:nvSpPr>
          <p:cNvPr id="257" name="Google Shape;257;p31"/>
          <p:cNvSpPr txBox="1"/>
          <p:nvPr/>
        </p:nvSpPr>
        <p:spPr>
          <a:xfrm>
            <a:off x="4920050" y="638650"/>
            <a:ext cx="22950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Nanohilo de sección </a:t>
            </a:r>
            <a:r>
              <a:rPr lang="es-419">
                <a:solidFill>
                  <a:srgbClr val="0000FF"/>
                </a:solidFill>
                <a:latin typeface="Hammersmith One"/>
                <a:ea typeface="Hammersmith One"/>
                <a:cs typeface="Hammersmith One"/>
                <a:sym typeface="Hammersmith One"/>
              </a:rPr>
              <a:t>cuadrada</a:t>
            </a:r>
            <a:endParaRPr>
              <a:solidFill>
                <a:srgbClr val="0000FF"/>
              </a:solidFill>
              <a:latin typeface="Hammersmith One"/>
              <a:ea typeface="Hammersmith One"/>
              <a:cs typeface="Hammersmith One"/>
              <a:sym typeface="Hammersmith One"/>
            </a:endParaRPr>
          </a:p>
        </p:txBody>
      </p:sp>
      <p:sp>
        <p:nvSpPr>
          <p:cNvPr id="258" name="Google Shape;258;p31"/>
          <p:cNvSpPr txBox="1"/>
          <p:nvPr/>
        </p:nvSpPr>
        <p:spPr>
          <a:xfrm>
            <a:off x="0" y="4756625"/>
            <a:ext cx="4320000" cy="32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900">
                <a:solidFill>
                  <a:schemeClr val="dk1"/>
                </a:solidFill>
              </a:rPr>
              <a:t>[3] Dao, N. </a:t>
            </a:r>
            <a:r>
              <a:rPr lang="es-419" sz="900" i="1">
                <a:solidFill>
                  <a:schemeClr val="dk1"/>
                </a:solidFill>
              </a:rPr>
              <a:t>et. al</a:t>
            </a:r>
            <a:r>
              <a:rPr lang="es-419" sz="900">
                <a:solidFill>
                  <a:schemeClr val="dk1"/>
                </a:solidFill>
              </a:rPr>
              <a:t>. (2004). Dynamic susceptibility of nanopillars. Nanotechnology</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2"/>
          <p:cNvPicPr preferRelativeResize="0"/>
          <p:nvPr/>
        </p:nvPicPr>
        <p:blipFill rotWithShape="1">
          <a:blip r:embed="rId3">
            <a:alphaModFix/>
          </a:blip>
          <a:srcRect l="8015" t="79684" r="75434" b="6374"/>
          <a:stretch/>
        </p:blipFill>
        <p:spPr>
          <a:xfrm>
            <a:off x="2449172" y="2437725"/>
            <a:ext cx="503758" cy="500400"/>
          </a:xfrm>
          <a:prstGeom prst="rect">
            <a:avLst/>
          </a:prstGeom>
          <a:noFill/>
          <a:ln>
            <a:noFill/>
          </a:ln>
        </p:spPr>
      </p:pic>
      <p:pic>
        <p:nvPicPr>
          <p:cNvPr id="264" name="Google Shape;264;p32"/>
          <p:cNvPicPr preferRelativeResize="0"/>
          <p:nvPr/>
        </p:nvPicPr>
        <p:blipFill rotWithShape="1">
          <a:blip r:embed="rId4">
            <a:alphaModFix/>
          </a:blip>
          <a:srcRect l="27796" t="5638" r="27792" b="11682"/>
          <a:stretch/>
        </p:blipFill>
        <p:spPr>
          <a:xfrm>
            <a:off x="8022050" y="2096550"/>
            <a:ext cx="898920" cy="1980001"/>
          </a:xfrm>
          <a:prstGeom prst="rect">
            <a:avLst/>
          </a:prstGeom>
          <a:noFill/>
          <a:ln>
            <a:noFill/>
          </a:ln>
        </p:spPr>
      </p:pic>
      <p:sp>
        <p:nvSpPr>
          <p:cNvPr id="265" name="Google Shape;265;p32"/>
          <p:cNvSpPr txBox="1">
            <a:spLocks noGrp="1"/>
          </p:cNvSpPr>
          <p:nvPr>
            <p:ph type="sldNum" idx="12"/>
          </p:nvPr>
        </p:nvSpPr>
        <p:spPr>
          <a:xfrm>
            <a:off x="86248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419"/>
              <a:t>8</a:t>
            </a:fld>
            <a:endParaRPr/>
          </a:p>
        </p:txBody>
      </p:sp>
      <p:grpSp>
        <p:nvGrpSpPr>
          <p:cNvPr id="266" name="Google Shape;266;p32"/>
          <p:cNvGrpSpPr/>
          <p:nvPr/>
        </p:nvGrpSpPr>
        <p:grpSpPr>
          <a:xfrm>
            <a:off x="453000" y="80225"/>
            <a:ext cx="8238000" cy="400188"/>
            <a:chOff x="453000" y="80225"/>
            <a:chExt cx="8238000" cy="400188"/>
          </a:xfrm>
        </p:grpSpPr>
        <p:sp>
          <p:nvSpPr>
            <p:cNvPr id="267" name="Google Shape;267;p32"/>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latin typeface="Hammersmith One"/>
                  <a:ea typeface="Hammersmith One"/>
                  <a:cs typeface="Hammersmith One"/>
                  <a:sym typeface="Hammersmith One"/>
                </a:rPr>
                <a:t>Resultados y Discusión</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268" name="Google Shape;268;p32"/>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269" name="Google Shape;269;p32"/>
          <p:cNvPicPr preferRelativeResize="0"/>
          <p:nvPr/>
        </p:nvPicPr>
        <p:blipFill rotWithShape="1">
          <a:blip r:embed="rId5">
            <a:alphaModFix/>
          </a:blip>
          <a:srcRect t="6498"/>
          <a:stretch/>
        </p:blipFill>
        <p:spPr>
          <a:xfrm>
            <a:off x="76200" y="989975"/>
            <a:ext cx="2160000" cy="3405599"/>
          </a:xfrm>
          <a:prstGeom prst="rect">
            <a:avLst/>
          </a:prstGeom>
          <a:noFill/>
          <a:ln>
            <a:noFill/>
          </a:ln>
        </p:spPr>
      </p:pic>
      <p:pic>
        <p:nvPicPr>
          <p:cNvPr id="270" name="Google Shape;270;p32"/>
          <p:cNvPicPr preferRelativeResize="0"/>
          <p:nvPr/>
        </p:nvPicPr>
        <p:blipFill rotWithShape="1">
          <a:blip r:embed="rId6">
            <a:alphaModFix/>
          </a:blip>
          <a:srcRect t="6533"/>
          <a:stretch/>
        </p:blipFill>
        <p:spPr>
          <a:xfrm>
            <a:off x="4582750" y="989975"/>
            <a:ext cx="2295999" cy="3620127"/>
          </a:xfrm>
          <a:prstGeom prst="rect">
            <a:avLst/>
          </a:prstGeom>
          <a:noFill/>
          <a:ln>
            <a:noFill/>
          </a:ln>
        </p:spPr>
      </p:pic>
      <p:cxnSp>
        <p:nvCxnSpPr>
          <p:cNvPr id="271" name="Google Shape;271;p32"/>
          <p:cNvCxnSpPr/>
          <p:nvPr/>
        </p:nvCxnSpPr>
        <p:spPr>
          <a:xfrm>
            <a:off x="4577050" y="993725"/>
            <a:ext cx="5700" cy="3717600"/>
          </a:xfrm>
          <a:prstGeom prst="straightConnector1">
            <a:avLst/>
          </a:prstGeom>
          <a:noFill/>
          <a:ln w="28575" cap="flat" cmpd="sng">
            <a:solidFill>
              <a:srgbClr val="FFC982"/>
            </a:solidFill>
            <a:prstDash val="solid"/>
            <a:round/>
            <a:headEnd type="none" w="med" len="med"/>
            <a:tailEnd type="none" w="med" len="med"/>
          </a:ln>
        </p:spPr>
      </p:cxnSp>
      <p:pic>
        <p:nvPicPr>
          <p:cNvPr id="272" name="Google Shape;272;p32"/>
          <p:cNvPicPr preferRelativeResize="0"/>
          <p:nvPr/>
        </p:nvPicPr>
        <p:blipFill rotWithShape="1">
          <a:blip r:embed="rId3">
            <a:alphaModFix/>
          </a:blip>
          <a:srcRect l="33688" t="6864" r="32831" b="14506"/>
          <a:stretch/>
        </p:blipFill>
        <p:spPr>
          <a:xfrm>
            <a:off x="3030775" y="1242775"/>
            <a:ext cx="720720" cy="1980001"/>
          </a:xfrm>
          <a:prstGeom prst="rect">
            <a:avLst/>
          </a:prstGeom>
          <a:noFill/>
          <a:ln>
            <a:noFill/>
          </a:ln>
        </p:spPr>
      </p:pic>
      <p:pic>
        <p:nvPicPr>
          <p:cNvPr id="273" name="Google Shape;273;p32"/>
          <p:cNvPicPr preferRelativeResize="0"/>
          <p:nvPr/>
        </p:nvPicPr>
        <p:blipFill rotWithShape="1">
          <a:blip r:embed="rId7">
            <a:alphaModFix/>
          </a:blip>
          <a:srcRect l="36492" t="7412" r="34446" b="14150"/>
          <a:stretch/>
        </p:blipFill>
        <p:spPr>
          <a:xfrm>
            <a:off x="3751500" y="2096550"/>
            <a:ext cx="621720" cy="1980001"/>
          </a:xfrm>
          <a:prstGeom prst="rect">
            <a:avLst/>
          </a:prstGeom>
          <a:noFill/>
          <a:ln>
            <a:noFill/>
          </a:ln>
        </p:spPr>
      </p:pic>
      <p:pic>
        <p:nvPicPr>
          <p:cNvPr id="274" name="Google Shape;274;p32"/>
          <p:cNvPicPr preferRelativeResize="0"/>
          <p:nvPr/>
        </p:nvPicPr>
        <p:blipFill rotWithShape="1">
          <a:blip r:embed="rId8">
            <a:alphaModFix/>
          </a:blip>
          <a:srcRect l="31102" t="4481" r="31102" b="12832"/>
          <a:stretch/>
        </p:blipFill>
        <p:spPr>
          <a:xfrm>
            <a:off x="7347000" y="1242775"/>
            <a:ext cx="764279" cy="1980001"/>
          </a:xfrm>
          <a:prstGeom prst="rect">
            <a:avLst/>
          </a:prstGeom>
          <a:noFill/>
          <a:ln>
            <a:noFill/>
          </a:ln>
        </p:spPr>
      </p:pic>
      <p:pic>
        <p:nvPicPr>
          <p:cNvPr id="275" name="Google Shape;275;p32"/>
          <p:cNvPicPr preferRelativeResize="0"/>
          <p:nvPr/>
        </p:nvPicPr>
        <p:blipFill rotWithShape="1">
          <a:blip r:embed="rId3">
            <a:alphaModFix/>
          </a:blip>
          <a:srcRect l="8015" t="79684" r="75434" b="6374"/>
          <a:stretch/>
        </p:blipFill>
        <p:spPr>
          <a:xfrm>
            <a:off x="6878747" y="2188775"/>
            <a:ext cx="503758" cy="500400"/>
          </a:xfrm>
          <a:prstGeom prst="rect">
            <a:avLst/>
          </a:prstGeom>
          <a:noFill/>
          <a:ln>
            <a:noFill/>
          </a:ln>
        </p:spPr>
      </p:pic>
      <p:pic>
        <p:nvPicPr>
          <p:cNvPr id="276" name="Google Shape;276;p32"/>
          <p:cNvPicPr preferRelativeResize="0"/>
          <p:nvPr/>
        </p:nvPicPr>
        <p:blipFill>
          <a:blip r:embed="rId9">
            <a:alphaModFix/>
          </a:blip>
          <a:stretch>
            <a:fillRect/>
          </a:stretch>
        </p:blipFill>
        <p:spPr>
          <a:xfrm>
            <a:off x="2567813" y="3985113"/>
            <a:ext cx="1100057" cy="414000"/>
          </a:xfrm>
          <a:prstGeom prst="rect">
            <a:avLst/>
          </a:prstGeom>
          <a:noFill/>
          <a:ln>
            <a:noFill/>
          </a:ln>
        </p:spPr>
      </p:pic>
      <p:sp>
        <p:nvSpPr>
          <p:cNvPr id="277" name="Google Shape;277;p32"/>
          <p:cNvSpPr txBox="1"/>
          <p:nvPr/>
        </p:nvSpPr>
        <p:spPr>
          <a:xfrm>
            <a:off x="2414875" y="3290300"/>
            <a:ext cx="1132800" cy="62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000">
                <a:latin typeface="Fjalla One"/>
                <a:ea typeface="Fjalla One"/>
                <a:cs typeface="Fjalla One"/>
                <a:sym typeface="Fjalla One"/>
              </a:rPr>
              <a:t>RA= 6</a:t>
            </a:r>
            <a:endParaRPr sz="2000">
              <a:latin typeface="Fjalla One"/>
              <a:ea typeface="Fjalla One"/>
              <a:cs typeface="Fjalla One"/>
              <a:sym typeface="Fjalla One"/>
            </a:endParaRPr>
          </a:p>
        </p:txBody>
      </p:sp>
      <p:sp>
        <p:nvSpPr>
          <p:cNvPr id="278" name="Google Shape;278;p32"/>
          <p:cNvSpPr txBox="1"/>
          <p:nvPr/>
        </p:nvSpPr>
        <p:spPr>
          <a:xfrm>
            <a:off x="7011500" y="3290300"/>
            <a:ext cx="1132800" cy="62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000">
                <a:latin typeface="Fjalla One"/>
                <a:ea typeface="Fjalla One"/>
                <a:cs typeface="Fjalla One"/>
                <a:sym typeface="Fjalla One"/>
              </a:rPr>
              <a:t>RA= 6</a:t>
            </a:r>
            <a:endParaRPr sz="2000">
              <a:latin typeface="Fjalla One"/>
              <a:ea typeface="Fjalla One"/>
              <a:cs typeface="Fjalla One"/>
              <a:sym typeface="Fjalla One"/>
            </a:endParaRPr>
          </a:p>
        </p:txBody>
      </p:sp>
      <p:pic>
        <p:nvPicPr>
          <p:cNvPr id="279" name="Google Shape;279;p32"/>
          <p:cNvPicPr preferRelativeResize="0"/>
          <p:nvPr/>
        </p:nvPicPr>
        <p:blipFill>
          <a:blip r:embed="rId9">
            <a:alphaModFix/>
          </a:blip>
          <a:stretch>
            <a:fillRect/>
          </a:stretch>
        </p:blipFill>
        <p:spPr>
          <a:xfrm>
            <a:off x="7027863" y="4076538"/>
            <a:ext cx="1100057" cy="414000"/>
          </a:xfrm>
          <a:prstGeom prst="rect">
            <a:avLst/>
          </a:prstGeom>
          <a:noFill/>
          <a:ln>
            <a:noFill/>
          </a:ln>
        </p:spPr>
      </p:pic>
      <p:sp>
        <p:nvSpPr>
          <p:cNvPr id="280" name="Google Shape;280;p32"/>
          <p:cNvSpPr txBox="1"/>
          <p:nvPr/>
        </p:nvSpPr>
        <p:spPr>
          <a:xfrm>
            <a:off x="76450" y="4336975"/>
            <a:ext cx="43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dirty="0"/>
              <a:t>Figura 1</a:t>
            </a:r>
            <a:r>
              <a:rPr lang="es-419" sz="1200" dirty="0"/>
              <a:t>: Espectros de susceptibilidad dinámica para nanohilo de Cobalto de sección circular.</a:t>
            </a:r>
            <a:endParaRPr sz="1200" dirty="0"/>
          </a:p>
        </p:txBody>
      </p:sp>
      <p:sp>
        <p:nvSpPr>
          <p:cNvPr id="281" name="Google Shape;281;p32"/>
          <p:cNvSpPr txBox="1"/>
          <p:nvPr/>
        </p:nvSpPr>
        <p:spPr>
          <a:xfrm>
            <a:off x="4763350" y="4538425"/>
            <a:ext cx="43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dirty="0"/>
              <a:t>Figura 2</a:t>
            </a:r>
            <a:r>
              <a:rPr lang="es-419" sz="1200" dirty="0"/>
              <a:t>: Espectros de susceptibilidad dinámica para nanohilo de Cobalto de sección cuadrada</a:t>
            </a:r>
            <a:r>
              <a:rPr lang="es-419" sz="1100" dirty="0"/>
              <a:t>.</a:t>
            </a:r>
            <a:endParaRPr sz="1100" dirty="0"/>
          </a:p>
        </p:txBody>
      </p:sp>
      <p:sp>
        <p:nvSpPr>
          <p:cNvPr id="282" name="Google Shape;282;p32"/>
          <p:cNvSpPr/>
          <p:nvPr/>
        </p:nvSpPr>
        <p:spPr>
          <a:xfrm>
            <a:off x="506950" y="2735300"/>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3260625" y="966875"/>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5048270" y="2806950"/>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rot="1825012">
            <a:off x="3931863" y="1766516"/>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7552350" y="966875"/>
            <a:ext cx="261000" cy="279600"/>
          </a:xfrm>
          <a:prstGeom prst="sun">
            <a:avLst>
              <a:gd name="adj"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rot="1825012">
            <a:off x="1478063" y="2612104"/>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rot="1825012">
            <a:off x="6010688" y="2648829"/>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rot="1825012">
            <a:off x="8341013" y="1766516"/>
            <a:ext cx="260994" cy="279628"/>
          </a:xfrm>
          <a:prstGeom prst="lightningBol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txBox="1"/>
          <p:nvPr/>
        </p:nvSpPr>
        <p:spPr>
          <a:xfrm>
            <a:off x="453000" y="638675"/>
            <a:ext cx="22950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Nanohilo de sección </a:t>
            </a:r>
            <a:r>
              <a:rPr lang="es-419">
                <a:solidFill>
                  <a:srgbClr val="FF0000"/>
                </a:solidFill>
                <a:latin typeface="Hammersmith One"/>
                <a:ea typeface="Hammersmith One"/>
                <a:cs typeface="Hammersmith One"/>
                <a:sym typeface="Hammersmith One"/>
              </a:rPr>
              <a:t>circular </a:t>
            </a:r>
            <a:endParaRPr>
              <a:solidFill>
                <a:srgbClr val="FF0000"/>
              </a:solidFill>
              <a:latin typeface="Hammersmith One"/>
              <a:ea typeface="Hammersmith One"/>
              <a:cs typeface="Hammersmith One"/>
              <a:sym typeface="Hammersmith One"/>
            </a:endParaRPr>
          </a:p>
        </p:txBody>
      </p:sp>
      <p:sp>
        <p:nvSpPr>
          <p:cNvPr id="291" name="Google Shape;291;p32"/>
          <p:cNvSpPr txBox="1"/>
          <p:nvPr/>
        </p:nvSpPr>
        <p:spPr>
          <a:xfrm>
            <a:off x="4920050" y="638650"/>
            <a:ext cx="2295000" cy="400200"/>
          </a:xfrm>
          <a:prstGeom prst="rect">
            <a:avLst/>
          </a:prstGeom>
          <a:solidFill>
            <a:srgbClr val="FFC982"/>
          </a:solidFill>
          <a:ln w="28575" cap="flat" cmpd="sng">
            <a:solidFill>
              <a:srgbClr val="FFC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Hammersmith One"/>
                <a:ea typeface="Hammersmith One"/>
                <a:cs typeface="Hammersmith One"/>
                <a:sym typeface="Hammersmith One"/>
              </a:rPr>
              <a:t>Nanohilo de sección </a:t>
            </a:r>
            <a:r>
              <a:rPr lang="es-419">
                <a:solidFill>
                  <a:srgbClr val="0000FF"/>
                </a:solidFill>
                <a:latin typeface="Hammersmith One"/>
                <a:ea typeface="Hammersmith One"/>
                <a:cs typeface="Hammersmith One"/>
                <a:sym typeface="Hammersmith One"/>
              </a:rPr>
              <a:t>cuadrada</a:t>
            </a:r>
            <a:endParaRPr>
              <a:solidFill>
                <a:srgbClr val="0000FF"/>
              </a:solidFill>
              <a:latin typeface="Hammersmith One"/>
              <a:ea typeface="Hammersmith One"/>
              <a:cs typeface="Hammersmith One"/>
              <a:sym typeface="Hammersmith One"/>
            </a:endParaRPr>
          </a:p>
        </p:txBody>
      </p:sp>
      <p:sp>
        <p:nvSpPr>
          <p:cNvPr id="292" name="Google Shape;292;p32"/>
          <p:cNvSpPr txBox="1"/>
          <p:nvPr/>
        </p:nvSpPr>
        <p:spPr>
          <a:xfrm>
            <a:off x="0" y="4756625"/>
            <a:ext cx="4320000" cy="32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900">
                <a:solidFill>
                  <a:schemeClr val="dk1"/>
                </a:solidFill>
              </a:rPr>
              <a:t>[3] Dao, N. </a:t>
            </a:r>
            <a:r>
              <a:rPr lang="es-419" sz="900" i="1">
                <a:solidFill>
                  <a:schemeClr val="dk1"/>
                </a:solidFill>
              </a:rPr>
              <a:t>et. al</a:t>
            </a:r>
            <a:r>
              <a:rPr lang="es-419" sz="900">
                <a:solidFill>
                  <a:schemeClr val="dk1"/>
                </a:solidFill>
              </a:rPr>
              <a:t>. (2004). Dynamic susceptibility of nanopillars. Nanotechnology</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sldNum" idx="12"/>
          </p:nvPr>
        </p:nvSpPr>
        <p:spPr>
          <a:xfrm>
            <a:off x="86248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419"/>
              <a:t>9</a:t>
            </a:fld>
            <a:endParaRPr/>
          </a:p>
        </p:txBody>
      </p:sp>
      <p:grpSp>
        <p:nvGrpSpPr>
          <p:cNvPr id="298" name="Google Shape;298;p33"/>
          <p:cNvGrpSpPr/>
          <p:nvPr/>
        </p:nvGrpSpPr>
        <p:grpSpPr>
          <a:xfrm>
            <a:off x="453000" y="80225"/>
            <a:ext cx="8238000" cy="400188"/>
            <a:chOff x="453000" y="80225"/>
            <a:chExt cx="8238000" cy="400188"/>
          </a:xfrm>
        </p:grpSpPr>
        <p:sp>
          <p:nvSpPr>
            <p:cNvPr id="299" name="Google Shape;299;p33"/>
            <p:cNvSpPr txBox="1"/>
            <p:nvPr/>
          </p:nvSpPr>
          <p:spPr>
            <a:xfrm>
              <a:off x="453000" y="80225"/>
              <a:ext cx="8238000" cy="360000"/>
            </a:xfrm>
            <a:prstGeom prst="rect">
              <a:avLst/>
            </a:prstGeom>
            <a:solidFill>
              <a:srgbClr val="FFC98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b="1">
                  <a:solidFill>
                    <a:schemeClr val="dk1"/>
                  </a:solidFill>
                  <a:latin typeface="Hammersmith One"/>
                  <a:ea typeface="Hammersmith One"/>
                  <a:cs typeface="Hammersmith One"/>
                  <a:sym typeface="Hammersmith One"/>
                </a:rPr>
                <a:t>Resultados y Discusión</a:t>
              </a:r>
              <a:r>
                <a:rPr lang="es-419" sz="1800">
                  <a:solidFill>
                    <a:schemeClr val="dk1"/>
                  </a:solidFill>
                  <a:latin typeface="Hammersmith One"/>
                  <a:ea typeface="Hammersmith One"/>
                  <a:cs typeface="Hammersmith One"/>
                  <a:sym typeface="Hammersmith One"/>
                </a:rPr>
                <a:t> </a:t>
              </a:r>
              <a:r>
                <a:rPr lang="es-419" sz="1800">
                  <a:latin typeface="Hammersmith One"/>
                  <a:ea typeface="Hammersmith One"/>
                  <a:cs typeface="Hammersmith One"/>
                  <a:sym typeface="Hammersmith One"/>
                </a:rPr>
                <a:t> </a:t>
              </a:r>
              <a:endParaRPr sz="1800">
                <a:latin typeface="Hammersmith One"/>
                <a:ea typeface="Hammersmith One"/>
                <a:cs typeface="Hammersmith One"/>
                <a:sym typeface="Hammersmith One"/>
              </a:endParaRPr>
            </a:p>
          </p:txBody>
        </p:sp>
        <p:cxnSp>
          <p:nvCxnSpPr>
            <p:cNvPr id="300" name="Google Shape;300;p33"/>
            <p:cNvCxnSpPr/>
            <p:nvPr/>
          </p:nvCxnSpPr>
          <p:spPr>
            <a:xfrm rot="10800000" flipH="1">
              <a:off x="453000" y="472613"/>
              <a:ext cx="8238000" cy="7800"/>
            </a:xfrm>
            <a:prstGeom prst="straightConnector1">
              <a:avLst/>
            </a:prstGeom>
            <a:noFill/>
            <a:ln w="28575" cap="flat" cmpd="sng">
              <a:solidFill>
                <a:schemeClr val="dk1"/>
              </a:solidFill>
              <a:prstDash val="solid"/>
              <a:round/>
              <a:headEnd type="none" w="med" len="med"/>
              <a:tailEnd type="none" w="med" len="med"/>
            </a:ln>
          </p:spPr>
        </p:cxnSp>
      </p:grpSp>
      <p:pic>
        <p:nvPicPr>
          <p:cNvPr id="301" name="Google Shape;301;p33"/>
          <p:cNvPicPr preferRelativeResize="0"/>
          <p:nvPr/>
        </p:nvPicPr>
        <p:blipFill rotWithShape="1">
          <a:blip r:embed="rId3">
            <a:alphaModFix/>
          </a:blip>
          <a:srcRect l="7471" t="8149" r="11055" b="3558"/>
          <a:stretch/>
        </p:blipFill>
        <p:spPr>
          <a:xfrm>
            <a:off x="103625" y="778950"/>
            <a:ext cx="4320000" cy="3585602"/>
          </a:xfrm>
          <a:prstGeom prst="rect">
            <a:avLst/>
          </a:prstGeom>
          <a:noFill/>
          <a:ln>
            <a:noFill/>
          </a:ln>
        </p:spPr>
      </p:pic>
      <p:sp>
        <p:nvSpPr>
          <p:cNvPr id="302" name="Google Shape;302;p33"/>
          <p:cNvSpPr txBox="1"/>
          <p:nvPr/>
        </p:nvSpPr>
        <p:spPr>
          <a:xfrm>
            <a:off x="140525" y="4461625"/>
            <a:ext cx="455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3</a:t>
            </a:r>
            <a:r>
              <a:rPr lang="es-419" sz="1200"/>
              <a:t>: Intensidad relativa para nanohilo sección cuadrada</a:t>
            </a:r>
            <a:endParaRPr sz="1200"/>
          </a:p>
        </p:txBody>
      </p:sp>
      <p:pic>
        <p:nvPicPr>
          <p:cNvPr id="303" name="Google Shape;303;p33"/>
          <p:cNvPicPr preferRelativeResize="0"/>
          <p:nvPr/>
        </p:nvPicPr>
        <p:blipFill rotWithShape="1">
          <a:blip r:embed="rId4">
            <a:alphaModFix/>
          </a:blip>
          <a:srcRect l="7797" t="8147" r="10722"/>
          <a:stretch/>
        </p:blipFill>
        <p:spPr>
          <a:xfrm>
            <a:off x="4771225" y="692550"/>
            <a:ext cx="4320000" cy="3758399"/>
          </a:xfrm>
          <a:prstGeom prst="rect">
            <a:avLst/>
          </a:prstGeom>
          <a:noFill/>
          <a:ln>
            <a:noFill/>
          </a:ln>
        </p:spPr>
      </p:pic>
      <p:cxnSp>
        <p:nvCxnSpPr>
          <p:cNvPr id="304" name="Google Shape;304;p33"/>
          <p:cNvCxnSpPr/>
          <p:nvPr/>
        </p:nvCxnSpPr>
        <p:spPr>
          <a:xfrm>
            <a:off x="4565025" y="738775"/>
            <a:ext cx="27900" cy="4056300"/>
          </a:xfrm>
          <a:prstGeom prst="straightConnector1">
            <a:avLst/>
          </a:prstGeom>
          <a:noFill/>
          <a:ln w="38100" cap="flat" cmpd="sng">
            <a:solidFill>
              <a:srgbClr val="FFC982"/>
            </a:solidFill>
            <a:prstDash val="solid"/>
            <a:round/>
            <a:headEnd type="none" w="med" len="med"/>
            <a:tailEnd type="none" w="med" len="med"/>
          </a:ln>
        </p:spPr>
      </p:cxnSp>
      <p:sp>
        <p:nvSpPr>
          <p:cNvPr id="305" name="Google Shape;305;p33"/>
          <p:cNvSpPr txBox="1"/>
          <p:nvPr/>
        </p:nvSpPr>
        <p:spPr>
          <a:xfrm>
            <a:off x="4771225" y="4461625"/>
            <a:ext cx="4246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t>Figura 4</a:t>
            </a:r>
            <a:r>
              <a:rPr lang="es-419" sz="1200"/>
              <a:t>: Intensidad relativa para nanohilo sección circular</a:t>
            </a:r>
            <a:endParaRPr sz="1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2304</Words>
  <Application>Microsoft Macintosh PowerPoint</Application>
  <PresentationFormat>Presentación en pantalla (16:9)</PresentationFormat>
  <Paragraphs>117</Paragraphs>
  <Slides>12</Slides>
  <Notes>12</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12</vt:i4>
      </vt:variant>
    </vt:vector>
  </HeadingPairs>
  <TitlesOfParts>
    <vt:vector size="20" baseType="lpstr">
      <vt:lpstr>Arial</vt:lpstr>
      <vt:lpstr>Times New Roman</vt:lpstr>
      <vt:lpstr>Fjalla One</vt:lpstr>
      <vt:lpstr>Hammersmith One</vt:lpstr>
      <vt:lpstr>Palatino Linotype</vt:lpstr>
      <vt:lpstr>Calibri</vt:lpstr>
      <vt:lpstr>Simple Light</vt:lpstr>
      <vt:lpstr>Simple Light</vt:lpstr>
      <vt:lpstr>Dependencia de la forma anisotrópica en la respuesta dinámica por FMR  en nanohilos de Co con sección transversal poligonal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Dependencia de la forma anisotrópica en la respuesta dinámica por FMR  en nanohilos de Co con sección transversal poligonal </dc:title>
  <cp:lastModifiedBy>Mario Merlotti</cp:lastModifiedBy>
  <cp:revision>8</cp:revision>
  <dcterms:modified xsi:type="dcterms:W3CDTF">2021-10-14T16:30:52Z</dcterms:modified>
</cp:coreProperties>
</file>